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4"/>
  </p:notesMasterIdLst>
  <p:handoutMasterIdLst>
    <p:handoutMasterId r:id="rId25"/>
  </p:handoutMasterIdLst>
  <p:sldIdLst>
    <p:sldId id="285" r:id="rId2"/>
    <p:sldId id="310" r:id="rId3"/>
    <p:sldId id="311" r:id="rId4"/>
    <p:sldId id="330" r:id="rId5"/>
    <p:sldId id="332" r:id="rId6"/>
    <p:sldId id="312" r:id="rId7"/>
    <p:sldId id="313" r:id="rId8"/>
    <p:sldId id="314" r:id="rId9"/>
    <p:sldId id="315" r:id="rId10"/>
    <p:sldId id="316" r:id="rId11"/>
    <p:sldId id="317" r:id="rId12"/>
    <p:sldId id="318" r:id="rId13"/>
    <p:sldId id="319" r:id="rId14"/>
    <p:sldId id="331" r:id="rId15"/>
    <p:sldId id="320" r:id="rId16"/>
    <p:sldId id="325" r:id="rId17"/>
    <p:sldId id="327" r:id="rId18"/>
    <p:sldId id="326" r:id="rId19"/>
    <p:sldId id="328" r:id="rId20"/>
    <p:sldId id="329" r:id="rId21"/>
    <p:sldId id="321" r:id="rId22"/>
    <p:sldId id="290" r:id="rId23"/>
  </p:sldIdLst>
  <p:sldSz cx="12192000" cy="6858000"/>
  <p:notesSz cx="6797675" cy="9928225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09B589E2-3AFC-46FC-9F8B-8EA2B2628166}">
          <p14:sldIdLst>
            <p14:sldId id="285"/>
            <p14:sldId id="310"/>
            <p14:sldId id="311"/>
            <p14:sldId id="330"/>
            <p14:sldId id="332"/>
            <p14:sldId id="312"/>
            <p14:sldId id="313"/>
            <p14:sldId id="314"/>
            <p14:sldId id="315"/>
            <p14:sldId id="316"/>
            <p14:sldId id="317"/>
            <p14:sldId id="318"/>
            <p14:sldId id="319"/>
            <p14:sldId id="331"/>
            <p14:sldId id="320"/>
            <p14:sldId id="325"/>
            <p14:sldId id="327"/>
            <p14:sldId id="326"/>
            <p14:sldId id="328"/>
            <p14:sldId id="329"/>
            <p14:sldId id="321"/>
            <p14:sldId id="29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iangxikun" initials="j" lastIdx="0" clrIdx="0">
    <p:extLst>
      <p:ext uri="{19B8F6BF-5375-455C-9EA6-DF929625EA0E}">
        <p15:presenceInfo xmlns:p15="http://schemas.microsoft.com/office/powerpoint/2012/main" userId="bfe37c5d05aa5260" providerId="Windows Live"/>
      </p:ext>
    </p:extLst>
  </p:cmAuthor>
  <p:cmAuthor id="2" name="xkjia" initials="x" lastIdx="2" clrIdx="1">
    <p:extLst>
      <p:ext uri="{19B8F6BF-5375-455C-9EA6-DF929625EA0E}">
        <p15:presenceInfo xmlns:p15="http://schemas.microsoft.com/office/powerpoint/2012/main" userId="xkji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C0C15"/>
    <a:srgbClr val="7E2520"/>
    <a:srgbClr val="8E3B37"/>
    <a:srgbClr val="7D211A"/>
    <a:srgbClr val="7B1F1D"/>
    <a:srgbClr val="F1F2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414" autoAdjust="0"/>
    <p:restoredTop sz="73294" autoAdjust="0"/>
  </p:normalViewPr>
  <p:slideViewPr>
    <p:cSldViewPr snapToGrid="0">
      <p:cViewPr varScale="1">
        <p:scale>
          <a:sx n="131" d="100"/>
          <a:sy n="131" d="100"/>
        </p:scale>
        <p:origin x="576" y="176"/>
      </p:cViewPr>
      <p:guideLst/>
    </p:cSldViewPr>
  </p:slideViewPr>
  <p:notesTextViewPr>
    <p:cViewPr>
      <p:scale>
        <a:sx n="150" d="100"/>
        <a:sy n="150" d="100"/>
      </p:scale>
      <p:origin x="0" y="0"/>
    </p:cViewPr>
  </p:notesTextViewPr>
  <p:notesViewPr>
    <p:cSldViewPr snapToGrid="0">
      <p:cViewPr varScale="1">
        <p:scale>
          <a:sx n="96" d="100"/>
          <a:sy n="96" d="100"/>
        </p:scale>
        <p:origin x="4022" y="6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8AB1A7-36EB-4A15-8569-8B385C29D22A}" type="datetimeFigureOut">
              <a:rPr lang="zh-CN" altLang="en-US" smtClean="0"/>
              <a:t>2022/7/27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50443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5D9BC1-8759-464C-BF58-D2230E3963E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51149F-94D7-437C-8F70-08C388688B36}" type="datetimeFigureOut">
              <a:rPr lang="zh-CN" altLang="en-US" smtClean="0"/>
              <a:t>2022/7/27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541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79768" y="4777958"/>
            <a:ext cx="5438140" cy="3909239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436607-4A05-45D0-9BAE-9C795E5CB43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436607-4A05-45D0-9BAE-9C795E5CB43F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48709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436607-4A05-45D0-9BAE-9C795E5CB43F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04660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436607-4A05-45D0-9BAE-9C795E5CB43F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36986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436607-4A05-45D0-9BAE-9C795E5CB43F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71861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436607-4A05-45D0-9BAE-9C795E5CB43F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88496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436607-4A05-45D0-9BAE-9C795E5CB43F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2123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436607-4A05-45D0-9BAE-9C795E5CB43F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90996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436607-4A05-45D0-9BAE-9C795E5CB43F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9536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436607-4A05-45D0-9BAE-9C795E5CB43F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22761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436607-4A05-45D0-9BAE-9C795E5CB43F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607307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436607-4A05-45D0-9BAE-9C795E5CB43F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6097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436607-4A05-45D0-9BAE-9C795E5CB43F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611275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436607-4A05-45D0-9BAE-9C795E5CB43F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221660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436607-4A05-45D0-9BAE-9C795E5CB43F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637559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436607-4A05-45D0-9BAE-9C795E5CB43F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41479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436607-4A05-45D0-9BAE-9C795E5CB43F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26538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436607-4A05-45D0-9BAE-9C795E5CB43F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02260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436607-4A05-45D0-9BAE-9C795E5CB43F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03942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436607-4A05-45D0-9BAE-9C795E5CB43F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02552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436607-4A05-45D0-9BAE-9C795E5CB43F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56643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436607-4A05-45D0-9BAE-9C795E5CB43F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88583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436607-4A05-45D0-9BAE-9C795E5CB43F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14742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microsoft.com/office/2007/relationships/hdphoto" Target="../media/hdphoto2.wdp"/><Relationship Id="rId4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0478" y="3458084"/>
            <a:ext cx="8361229" cy="1234739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>
              <a:defRPr sz="3200" cap="all" baseline="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5" y="4841651"/>
            <a:ext cx="6831673" cy="108623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  <a:prstGeom prst="rect">
            <a:avLst/>
          </a:prstGeo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4070118A-9745-46AD-B779-CB70155E8138}" type="datetimeFigureOut">
              <a:rPr lang="zh-CN" altLang="en-US" smtClean="0"/>
              <a:t>2022/7/27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  <a:prstGeom prst="rect">
            <a:avLst/>
          </a:prstGeo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  <a:prstGeom prst="rect">
            <a:avLst/>
          </a:prstGeo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4235D990-D27F-4F2C-9FEA-C8DF9BEEB4E2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10" name="组合 16"/>
          <p:cNvGrpSpPr/>
          <p:nvPr userDrawn="1"/>
        </p:nvGrpSpPr>
        <p:grpSpPr>
          <a:xfrm>
            <a:off x="-6096" y="6552045"/>
            <a:ext cx="12208256" cy="307777"/>
            <a:chOff x="-337453" y="7423512"/>
            <a:chExt cx="12418449" cy="540268"/>
          </a:xfrm>
        </p:grpSpPr>
        <p:pic>
          <p:nvPicPr>
            <p:cNvPr id="11" name="Picture 24" descr="aaaa004"/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12821" y="7475260"/>
              <a:ext cx="12192000" cy="3952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Text Box 17"/>
            <p:cNvSpPr txBox="1">
              <a:spLocks noChangeArrowheads="1"/>
            </p:cNvSpPr>
            <p:nvPr userDrawn="1"/>
          </p:nvSpPr>
          <p:spPr bwMode="auto">
            <a:xfrm>
              <a:off x="-337453" y="7423512"/>
              <a:ext cx="12418449" cy="540268"/>
            </a:xfrm>
            <a:prstGeom prst="rect">
              <a:avLst/>
            </a:prstGeom>
            <a:solidFill>
              <a:srgbClr val="7E2520"/>
            </a:solidFill>
            <a:ln w="9525">
              <a:noFill/>
              <a:miter lim="800000"/>
            </a:ln>
            <a:effectLst/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defRPr/>
              </a:pPr>
              <a:r>
                <a:rPr lang="en-US" altLang="zh-CN" sz="1400" b="1" i="1" dirty="0">
                  <a:solidFill>
                    <a:schemeClr val="bg1"/>
                  </a:solidFill>
                </a:rPr>
                <a:t> </a:t>
              </a:r>
              <a:r>
                <a:rPr lang="en-US" altLang="zh-CN" sz="1400" b="1" i="1" baseline="0" dirty="0">
                  <a:solidFill>
                    <a:schemeClr val="bg1"/>
                  </a:solidFill>
                </a:rPr>
                <a:t> </a:t>
              </a:r>
              <a:r>
                <a:rPr lang="zh-CN" altLang="en-US" sz="1400" b="1" dirty="0">
                  <a:solidFill>
                    <a:schemeClr val="bg1"/>
                  </a:solidFill>
                </a:rPr>
                <a:t>山东大学计算机科学与技术学院  体系结构与嵌入式系统研究中心</a:t>
              </a:r>
              <a:endParaRPr lang="zh-CN" altLang="zh-CN" sz="1400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6" t="41417" r="2467" b="12909"/>
          <a:stretch>
            <a:fillRect/>
          </a:stretch>
        </p:blipFill>
        <p:spPr>
          <a:xfrm>
            <a:off x="-6096" y="-13075"/>
            <a:ext cx="12198096" cy="3311129"/>
          </a:xfrm>
          <a:prstGeom prst="rect">
            <a:avLst/>
          </a:prstGeom>
        </p:spPr>
      </p:pic>
      <p:pic>
        <p:nvPicPr>
          <p:cNvPr id="14" name="图片 6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5058" y="1887283"/>
            <a:ext cx="1807683" cy="1673520"/>
          </a:xfrm>
          <a:prstGeom prst="rect">
            <a:avLst/>
          </a:prstGeom>
        </p:spPr>
      </p:pic>
      <p:sp>
        <p:nvSpPr>
          <p:cNvPr id="15" name="圆角矩形 10"/>
          <p:cNvSpPr/>
          <p:nvPr userDrawn="1"/>
        </p:nvSpPr>
        <p:spPr>
          <a:xfrm>
            <a:off x="0" y="3284116"/>
            <a:ext cx="12198096" cy="52948"/>
          </a:xfrm>
          <a:prstGeom prst="roundRect">
            <a:avLst/>
          </a:prstGeom>
          <a:solidFill>
            <a:srgbClr val="9C0C15"/>
          </a:solidFill>
          <a:ln>
            <a:solidFill>
              <a:srgbClr val="9C0C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和内容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13657" y="1782136"/>
            <a:ext cx="10559143" cy="4085264"/>
          </a:xfrm>
          <a:prstGeom prst="rect">
            <a:avLst/>
          </a:prstGeom>
        </p:spPr>
        <p:txBody>
          <a:bodyPr/>
          <a:lstStyle>
            <a:lvl1pPr marL="384175" indent="-384175">
              <a:buFont typeface="Wingdings" panose="05000000000000000000" pitchFamily="2" charset="2"/>
              <a:buChar char="Ø"/>
              <a:defRPr sz="2000"/>
            </a:lvl1pPr>
            <a:lvl2pPr marL="914400" indent="-384175">
              <a:buFont typeface="Wingdings" panose="05000000000000000000" pitchFamily="2" charset="2"/>
              <a:buChar char="Ø"/>
              <a:defRPr sz="1800" i="0"/>
            </a:lvl2pPr>
            <a:lvl3pPr marL="1371600" indent="-384175">
              <a:buFont typeface="Wingdings" panose="05000000000000000000" pitchFamily="2" charset="2"/>
              <a:buChar char="Ø"/>
              <a:defRPr sz="1600"/>
            </a:lvl3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0" y="241633"/>
            <a:ext cx="9601200" cy="68411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5" name="圆角矩形 14"/>
          <p:cNvSpPr/>
          <p:nvPr userDrawn="1"/>
        </p:nvSpPr>
        <p:spPr>
          <a:xfrm>
            <a:off x="-6096" y="872799"/>
            <a:ext cx="12198096" cy="52948"/>
          </a:xfrm>
          <a:prstGeom prst="roundRect">
            <a:avLst/>
          </a:prstGeom>
          <a:solidFill>
            <a:srgbClr val="9C0C15"/>
          </a:solidFill>
          <a:ln>
            <a:solidFill>
              <a:srgbClr val="9C0C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7" name="组合 16"/>
          <p:cNvGrpSpPr/>
          <p:nvPr userDrawn="1"/>
        </p:nvGrpSpPr>
        <p:grpSpPr>
          <a:xfrm>
            <a:off x="-6096" y="6552045"/>
            <a:ext cx="12208256" cy="307777"/>
            <a:chOff x="-337453" y="7423512"/>
            <a:chExt cx="12418449" cy="540268"/>
          </a:xfrm>
        </p:grpSpPr>
        <p:pic>
          <p:nvPicPr>
            <p:cNvPr id="18" name="Picture 24" descr="aaaa004"/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12821" y="7475260"/>
              <a:ext cx="12192000" cy="3952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" name="Text Box 17"/>
            <p:cNvSpPr txBox="1">
              <a:spLocks noChangeArrowheads="1"/>
            </p:cNvSpPr>
            <p:nvPr userDrawn="1"/>
          </p:nvSpPr>
          <p:spPr bwMode="auto">
            <a:xfrm>
              <a:off x="-337453" y="7423512"/>
              <a:ext cx="12418449" cy="540268"/>
            </a:xfrm>
            <a:prstGeom prst="rect">
              <a:avLst/>
            </a:prstGeom>
            <a:solidFill>
              <a:srgbClr val="7E2520"/>
            </a:solidFill>
            <a:ln w="9525">
              <a:noFill/>
              <a:miter lim="800000"/>
            </a:ln>
            <a:effectLst/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defRPr/>
              </a:pPr>
              <a:r>
                <a:rPr lang="en-US" altLang="zh-CN" sz="1400" b="1" i="1" dirty="0">
                  <a:solidFill>
                    <a:schemeClr val="bg1"/>
                  </a:solidFill>
                </a:rPr>
                <a:t> </a:t>
              </a:r>
              <a:r>
                <a:rPr lang="en-US" altLang="zh-CN" sz="1400" b="1" i="1" baseline="0" dirty="0">
                  <a:solidFill>
                    <a:schemeClr val="bg1"/>
                  </a:solidFill>
                </a:rPr>
                <a:t> </a:t>
              </a:r>
              <a:r>
                <a:rPr lang="zh-CN" altLang="en-US" sz="1400" b="1" dirty="0">
                  <a:solidFill>
                    <a:schemeClr val="bg1"/>
                  </a:solidFill>
                </a:rPr>
                <a:t>山东大学计算机科学与技术学院  体系结构与嵌入式系统研究中心</a:t>
              </a:r>
              <a:endParaRPr lang="zh-CN" altLang="zh-CN" sz="1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1" name="组合 20"/>
          <p:cNvGrpSpPr/>
          <p:nvPr userDrawn="1"/>
        </p:nvGrpSpPr>
        <p:grpSpPr>
          <a:xfrm>
            <a:off x="10352072" y="129938"/>
            <a:ext cx="1743469" cy="662336"/>
            <a:chOff x="9819640" y="-11075"/>
            <a:chExt cx="2297470" cy="872799"/>
          </a:xfrm>
        </p:grpSpPr>
        <p:pic>
          <p:nvPicPr>
            <p:cNvPr id="16" name="图片 15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19640" y="-11075"/>
              <a:ext cx="895203" cy="872799"/>
            </a:xfrm>
            <a:prstGeom prst="rect">
              <a:avLst/>
            </a:prstGeom>
          </p:spPr>
        </p:pic>
        <p:pic>
          <p:nvPicPr>
            <p:cNvPr id="20" name="图片 19"/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6400"/>
                      </a14:imgEffect>
                    </a14:imgLayer>
                  </a14:imgProps>
                </a:ext>
              </a:extLst>
            </a:blip>
            <a:srcRect l="30447"/>
            <a:stretch>
              <a:fillRect/>
            </a:stretch>
          </p:blipFill>
          <p:spPr>
            <a:xfrm>
              <a:off x="10669123" y="143580"/>
              <a:ext cx="1447987" cy="617117"/>
            </a:xfrm>
            <a:prstGeom prst="rect">
              <a:avLst/>
            </a:prstGeom>
          </p:spPr>
        </p:pic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100000">
              <a:srgbClr val="F1F2F6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 userDrawn="1"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-5000"/>
                    </a14:imgEffect>
                  </a14:imgLayer>
                </a14:imgProps>
              </a:ext>
            </a:extLst>
          </a:blip>
          <a:srcRect t="36907" b="14356"/>
          <a:stretch>
            <a:fillRect/>
          </a:stretch>
        </p:blipFill>
        <p:spPr>
          <a:xfrm>
            <a:off x="-48002" y="-93452"/>
            <a:ext cx="12278188" cy="3366016"/>
          </a:xfrm>
          <a:prstGeom prst="rect">
            <a:avLst/>
          </a:prstGeom>
          <a:noFill/>
          <a:effectLst>
            <a:glow>
              <a:schemeClr val="accent1">
                <a:alpha val="99000"/>
              </a:schemeClr>
            </a:glow>
            <a:reflection endPos="0" dist="50800" dir="5400000" sy="-100000" algn="bl" rotWithShape="0"/>
            <a:softEdge rad="63500"/>
          </a:effectLst>
        </p:spPr>
      </p:pic>
      <p:sp>
        <p:nvSpPr>
          <p:cNvPr id="11" name="圆角矩形 10"/>
          <p:cNvSpPr/>
          <p:nvPr userDrawn="1"/>
        </p:nvSpPr>
        <p:spPr>
          <a:xfrm>
            <a:off x="0" y="3235988"/>
            <a:ext cx="12198096" cy="52948"/>
          </a:xfrm>
          <a:prstGeom prst="roundRect">
            <a:avLst/>
          </a:prstGeom>
          <a:solidFill>
            <a:srgbClr val="9C0C15"/>
          </a:solidFill>
          <a:ln>
            <a:solidFill>
              <a:srgbClr val="9C0C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Title 1"/>
          <p:cNvSpPr txBox="1"/>
          <p:nvPr userDrawn="1"/>
        </p:nvSpPr>
        <p:spPr>
          <a:xfrm>
            <a:off x="1910478" y="3458084"/>
            <a:ext cx="8361229" cy="1234739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3200" kern="1200" cap="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3" name="Subtitle 2"/>
          <p:cNvSpPr txBox="1"/>
          <p:nvPr userDrawn="1"/>
        </p:nvSpPr>
        <p:spPr>
          <a:xfrm>
            <a:off x="2679905" y="4841651"/>
            <a:ext cx="6831673" cy="108623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 defTabSz="914400" rtl="0" eaLnBrk="1" latinLnBrk="0" hangingPunct="1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2"/>
          </p:nvPr>
        </p:nvSpPr>
        <p:spPr>
          <a:xfrm>
            <a:off x="752858" y="6453386"/>
            <a:ext cx="1607944" cy="404614"/>
          </a:xfrm>
          <a:prstGeom prst="rect">
            <a:avLst/>
          </a:prstGeo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4070118A-9745-46AD-B779-CB70155E8138}" type="datetimeFigureOut">
              <a:rPr lang="zh-CN" altLang="en-US" smtClean="0"/>
              <a:t>2022/7/27</a:t>
            </a:fld>
            <a:endParaRPr lang="zh-CN" altLang="en-US"/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4054" y="6453386"/>
            <a:ext cx="7023377" cy="404614"/>
          </a:xfrm>
          <a:prstGeom prst="rect">
            <a:avLst/>
          </a:prstGeo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30683" y="6453386"/>
            <a:ext cx="1596292" cy="404614"/>
          </a:xfrm>
          <a:prstGeom prst="rect">
            <a:avLst/>
          </a:prstGeo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4235D990-D27F-4F2C-9FEA-C8DF9BEEB4E2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17" name="组合 16"/>
          <p:cNvGrpSpPr/>
          <p:nvPr userDrawn="1"/>
        </p:nvGrpSpPr>
        <p:grpSpPr>
          <a:xfrm>
            <a:off x="-6096" y="6552045"/>
            <a:ext cx="12208256" cy="307777"/>
            <a:chOff x="-337453" y="7423512"/>
            <a:chExt cx="12418449" cy="540268"/>
          </a:xfrm>
        </p:grpSpPr>
        <p:pic>
          <p:nvPicPr>
            <p:cNvPr id="18" name="Picture 24" descr="aaaa004"/>
            <p:cNvPicPr>
              <a:picLocks noChangeAspect="1" noChangeArrowheads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12821" y="7475260"/>
              <a:ext cx="12192000" cy="3952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" name="Text Box 17"/>
            <p:cNvSpPr txBox="1">
              <a:spLocks noChangeArrowheads="1"/>
            </p:cNvSpPr>
            <p:nvPr userDrawn="1"/>
          </p:nvSpPr>
          <p:spPr bwMode="auto">
            <a:xfrm>
              <a:off x="-337453" y="7423512"/>
              <a:ext cx="12418449" cy="540268"/>
            </a:xfrm>
            <a:prstGeom prst="rect">
              <a:avLst/>
            </a:prstGeom>
            <a:solidFill>
              <a:srgbClr val="7E2520"/>
            </a:solidFill>
            <a:ln w="9525">
              <a:noFill/>
              <a:miter lim="800000"/>
            </a:ln>
            <a:effectLst/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defRPr/>
              </a:pPr>
              <a:r>
                <a:rPr lang="en-US" altLang="zh-CN" sz="1400" b="1" i="1" dirty="0">
                  <a:solidFill>
                    <a:schemeClr val="bg1"/>
                  </a:solidFill>
                </a:rPr>
                <a:t> </a:t>
              </a:r>
              <a:r>
                <a:rPr lang="en-US" altLang="zh-CN" sz="1400" b="1" i="1" baseline="0" dirty="0">
                  <a:solidFill>
                    <a:schemeClr val="bg1"/>
                  </a:solidFill>
                </a:rPr>
                <a:t> </a:t>
              </a:r>
              <a:r>
                <a:rPr lang="zh-CN" altLang="en-US" sz="1400" b="1" dirty="0">
                  <a:solidFill>
                    <a:schemeClr val="bg1"/>
                  </a:solidFill>
                </a:rPr>
                <a:t>山东大学计算机科学与技术学院  体系结构与嵌入式系统研究中心</a:t>
              </a:r>
              <a:endParaRPr lang="zh-CN" altLang="zh-CN" sz="1400" b="1" dirty="0">
                <a:solidFill>
                  <a:schemeClr val="bg1"/>
                </a:solidFill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36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175" indent="-384175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8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175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8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175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2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175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175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28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175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175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175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175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8454" y="3919122"/>
            <a:ext cx="12183546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TriangleKV: Reducing Write Stalls and Write Amplification in LSM-tree Based KV Stores with Triangle Container in NVM</a:t>
            </a:r>
          </a:p>
          <a:p>
            <a:pPr algn="ctr"/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TPDS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2022</a:t>
            </a:r>
          </a:p>
          <a:p>
            <a:pPr algn="ctr"/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Chen Ding, Ting Yao, Hong Jiang, etc.</a:t>
            </a:r>
          </a:p>
          <a:p>
            <a:pPr algn="ctr"/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Huazhong University of Science and Technology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0" y="297747"/>
            <a:ext cx="9601200" cy="684114"/>
          </a:xfrm>
        </p:spPr>
        <p:txBody>
          <a:bodyPr>
            <a:normAutofit/>
          </a:bodyPr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Design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B95715B-429F-44FD-C4BB-A1A22CA8FBD6}"/>
              </a:ext>
            </a:extLst>
          </p:cNvPr>
          <p:cNvSpPr txBox="1"/>
          <p:nvPr/>
        </p:nvSpPr>
        <p:spPr>
          <a:xfrm>
            <a:off x="7441658" y="1842833"/>
            <a:ext cx="458172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The</a:t>
            </a:r>
            <a:r>
              <a:rPr lang="zh-CN" altLang="en-US"/>
              <a:t> </a:t>
            </a:r>
            <a:r>
              <a:rPr lang="en-US" altLang="zh-CN"/>
              <a:t>RowTable</a:t>
            </a:r>
            <a:r>
              <a:rPr lang="zh-CN" altLang="en-US"/>
              <a:t> </a:t>
            </a:r>
            <a:r>
              <a:rPr lang="en-US" altLang="zh-CN"/>
              <a:t>structure</a:t>
            </a:r>
            <a:r>
              <a:rPr lang="zh-CN" altLang="en-US"/>
              <a:t> </a:t>
            </a:r>
            <a:r>
              <a:rPr lang="en-US" altLang="zh-CN"/>
              <a:t>consisting</a:t>
            </a:r>
            <a:r>
              <a:rPr lang="zh-CN" altLang="en-US"/>
              <a:t> </a:t>
            </a:r>
            <a:r>
              <a:rPr lang="en-US" altLang="zh-CN"/>
              <a:t>of</a:t>
            </a:r>
            <a:r>
              <a:rPr lang="zh-CN" altLang="en-US"/>
              <a:t> </a:t>
            </a:r>
            <a:r>
              <a:rPr lang="en-US" altLang="zh-CN">
                <a:solidFill>
                  <a:srgbClr val="FF0000"/>
                </a:solidFill>
              </a:rPr>
              <a:t>data</a:t>
            </a:r>
            <a:r>
              <a:rPr lang="zh-CN" altLang="en-US">
                <a:solidFill>
                  <a:srgbClr val="FF0000"/>
                </a:solidFill>
              </a:rPr>
              <a:t> </a:t>
            </a:r>
            <a:r>
              <a:rPr lang="en-US" altLang="zh-CN">
                <a:solidFill>
                  <a:srgbClr val="FF0000"/>
                </a:solidFill>
              </a:rPr>
              <a:t>and</a:t>
            </a:r>
            <a:r>
              <a:rPr lang="zh-CN" altLang="en-US">
                <a:solidFill>
                  <a:srgbClr val="FF0000"/>
                </a:solidFill>
              </a:rPr>
              <a:t> </a:t>
            </a:r>
            <a:r>
              <a:rPr lang="en-US" altLang="zh-CN">
                <a:solidFill>
                  <a:srgbClr val="FF0000"/>
                </a:solidFill>
              </a:rPr>
              <a:t>metadata.</a:t>
            </a:r>
          </a:p>
          <a:p>
            <a:endParaRPr lang="en-US"/>
          </a:p>
          <a:p>
            <a:pPr marL="285750" indent="-285750">
              <a:buFont typeface="Wingdings" pitchFamily="2" charset="2"/>
              <a:buChar char="u"/>
            </a:pPr>
            <a:r>
              <a:rPr lang="en" altLang="zh-CN">
                <a:solidFill>
                  <a:srgbClr val="FF0000"/>
                </a:solidFill>
              </a:rPr>
              <a:t>serialize KV items </a:t>
            </a:r>
            <a:r>
              <a:rPr lang="en" altLang="zh-CN"/>
              <a:t>from the immutable MemTable in the </a:t>
            </a:r>
            <a:r>
              <a:rPr lang="en" altLang="zh-CN">
                <a:solidFill>
                  <a:srgbClr val="FF0000"/>
                </a:solidFill>
              </a:rPr>
              <a:t>order of keys and store them to the data region</a:t>
            </a:r>
          </a:p>
          <a:p>
            <a:pPr marL="285750" indent="-285750">
              <a:buFont typeface="Wingdings" pitchFamily="2" charset="2"/>
              <a:buChar char="u"/>
            </a:pPr>
            <a:endParaRPr lang="en" altLang="zh-CN"/>
          </a:p>
          <a:p>
            <a:pPr marL="285750" indent="-285750">
              <a:buFont typeface="Wingdings" pitchFamily="2" charset="2"/>
              <a:buChar char="u"/>
            </a:pPr>
            <a:r>
              <a:rPr lang="en" altLang="zh-CN">
                <a:solidFill>
                  <a:srgbClr val="FF0000"/>
                </a:solidFill>
              </a:rPr>
              <a:t>build the metadata </a:t>
            </a:r>
            <a:r>
              <a:rPr lang="en" altLang="zh-CN"/>
              <a:t>for all KV items with a </a:t>
            </a:r>
            <a:r>
              <a:rPr lang="en" altLang="zh-CN">
                <a:solidFill>
                  <a:srgbClr val="FF0000"/>
                </a:solidFill>
              </a:rPr>
              <a:t>sorted array</a:t>
            </a:r>
            <a:endParaRPr>
              <a:solidFill>
                <a:srgbClr val="FF0000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C174160-87AB-ADFA-ACBF-1CAA794696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613" y="1920654"/>
            <a:ext cx="6701801" cy="3637199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432E1CE8-4B90-06D7-73D8-D542E8FEDF46}"/>
              </a:ext>
            </a:extLst>
          </p:cNvPr>
          <p:cNvSpPr txBox="1"/>
          <p:nvPr/>
        </p:nvSpPr>
        <p:spPr>
          <a:xfrm>
            <a:off x="184827" y="981861"/>
            <a:ext cx="1005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altLang="zh-CN" b="1" dirty="0"/>
              <a:t>Triangle Container</a:t>
            </a:r>
          </a:p>
          <a:p>
            <a:pPr marL="742950" lvl="1" indent="-285750">
              <a:buFont typeface="Wingdings" pitchFamily="2" charset="2"/>
              <a:buChar char="Ø"/>
            </a:pPr>
            <a:r>
              <a:rPr lang="en" b="1"/>
              <a:t>RowTable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017080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0" y="297747"/>
            <a:ext cx="9601200" cy="684114"/>
          </a:xfrm>
        </p:spPr>
        <p:txBody>
          <a:bodyPr>
            <a:normAutofit/>
          </a:bodyPr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Design</a:t>
            </a:r>
            <a:endParaRPr lang="zh-CN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165EE1E-821B-07CE-0B1B-4DD670424ADD}"/>
              </a:ext>
            </a:extLst>
          </p:cNvPr>
          <p:cNvSpPr txBox="1"/>
          <p:nvPr/>
        </p:nvSpPr>
        <p:spPr>
          <a:xfrm>
            <a:off x="108625" y="951850"/>
            <a:ext cx="971793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" altLang="zh-CN" b="1" dirty="0"/>
              <a:t>Right-angle Side Compaction</a:t>
            </a:r>
            <a:endParaRPr lang="en" b="1"/>
          </a:p>
          <a:p>
            <a:pPr marL="742950" lvl="1" indent="-285750">
              <a:buFont typeface="Wingdings" pitchFamily="2" charset="2"/>
              <a:buChar char="Ø"/>
            </a:pPr>
            <a:r>
              <a:rPr lang="en"/>
              <a:t>Right-angle side compaction is a </a:t>
            </a:r>
            <a:r>
              <a:rPr lang="en">
                <a:solidFill>
                  <a:srgbClr val="FF0000"/>
                </a:solidFill>
              </a:rPr>
              <a:t>fine-grained L0-L1 compaction </a:t>
            </a:r>
            <a:r>
              <a:rPr lang="en"/>
              <a:t>that </a:t>
            </a:r>
            <a:r>
              <a:rPr lang="en">
                <a:solidFill>
                  <a:srgbClr val="FF0000"/>
                </a:solidFill>
              </a:rPr>
              <a:t>each time compacts only a right-angle side</a:t>
            </a:r>
            <a:r>
              <a:rPr lang="en"/>
              <a:t>, i.e., </a:t>
            </a:r>
            <a:r>
              <a:rPr lang="en">
                <a:solidFill>
                  <a:srgbClr val="FF0000"/>
                </a:solidFill>
              </a:rPr>
              <a:t>a small subset of the data in a specific key range.</a:t>
            </a:r>
          </a:p>
          <a:p>
            <a:pPr marL="742950" lvl="1" indent="-285750">
              <a:buFont typeface="Wingdings" pitchFamily="2" charset="2"/>
              <a:buChar char="Ø"/>
            </a:pPr>
            <a:r>
              <a:rPr lang="en"/>
              <a:t>Thus, right-angle side compaction is able to significantly </a:t>
            </a:r>
            <a:r>
              <a:rPr lang="en">
                <a:solidFill>
                  <a:srgbClr val="FF0000"/>
                </a:solidFill>
              </a:rPr>
              <a:t>reduce write stalls</a:t>
            </a:r>
            <a:r>
              <a:rPr lang="en"/>
              <a:t>.</a:t>
            </a:r>
            <a:endParaRPr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93F9915-BF5C-DD7C-8657-A36BECDC0C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5107" y="2429178"/>
            <a:ext cx="5946572" cy="3685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2090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0" y="297747"/>
            <a:ext cx="9601200" cy="684114"/>
          </a:xfrm>
        </p:spPr>
        <p:txBody>
          <a:bodyPr>
            <a:normAutofit/>
          </a:bodyPr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Design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EC3C97D-602B-F9C2-F760-20510D7176D1}"/>
              </a:ext>
            </a:extLst>
          </p:cNvPr>
          <p:cNvSpPr txBox="1"/>
          <p:nvPr/>
        </p:nvSpPr>
        <p:spPr>
          <a:xfrm>
            <a:off x="165371" y="981861"/>
            <a:ext cx="1027240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" altLang="zh-CN" b="1"/>
              <a:t>Reducing LSM-tree Depth</a:t>
            </a:r>
          </a:p>
          <a:p>
            <a:pPr marL="742950" lvl="1" indent="-285750">
              <a:buFont typeface="Wingdings" pitchFamily="2" charset="2"/>
              <a:buChar char="Ø"/>
            </a:pPr>
            <a:r>
              <a:rPr lang="en" altLang="zh-CN"/>
              <a:t>TriangleKV reduces the number of LSM-tree levels by </a:t>
            </a:r>
            <a:r>
              <a:rPr lang="en" altLang="zh-CN">
                <a:solidFill>
                  <a:srgbClr val="FF0000"/>
                </a:solidFill>
              </a:rPr>
              <a:t>increasing the size limit of each level </a:t>
            </a:r>
            <a:r>
              <a:rPr lang="en" altLang="zh-CN"/>
              <a:t>at a fixed ratio making the AF of adjacent levels unchanged. </a:t>
            </a:r>
          </a:p>
          <a:p>
            <a:pPr marL="285750" indent="-285750">
              <a:buFont typeface="Wingdings" pitchFamily="2" charset="2"/>
              <a:buChar char="Ø"/>
            </a:pPr>
            <a:endParaRPr lang="en" altLang="zh-CN"/>
          </a:p>
          <a:p>
            <a:pPr marL="742950" lvl="1" indent="-285750">
              <a:buFont typeface="Wingdings" pitchFamily="2" charset="2"/>
              <a:buChar char="Ø"/>
            </a:pPr>
            <a:r>
              <a:rPr lang="en" altLang="zh-CN"/>
              <a:t>As a result, for compactions from L1 and higher levels, </a:t>
            </a:r>
            <a:r>
              <a:rPr lang="en" altLang="zh-CN">
                <a:solidFill>
                  <a:srgbClr val="FF0000"/>
                </a:solidFill>
              </a:rPr>
              <a:t>the WA of compacting an SSTable to the next level remains the same AF but the overall WA is reduced due to fewer levels</a:t>
            </a:r>
            <a:r>
              <a:rPr lang="en" altLang="zh-CN"/>
              <a:t>.</a:t>
            </a:r>
            <a:endParaRPr lang="en-US" altLang="zh-CN"/>
          </a:p>
          <a:p>
            <a:pPr marL="285750" indent="-285750">
              <a:buFont typeface="Wingdings" pitchFamily="2" charset="2"/>
              <a:buChar char="Ø"/>
            </a:pPr>
            <a:endParaRPr lang="en-US" altLang="zh-CN"/>
          </a:p>
          <a:p>
            <a:pPr marL="742950" lvl="1" indent="-285750">
              <a:buFont typeface="Wingdings" pitchFamily="2" charset="2"/>
              <a:buChar char="Ø"/>
            </a:pPr>
            <a:r>
              <a:rPr lang="en" altLang="zh-CN"/>
              <a:t>Flattening conventional LSM-trees with larger level widths </a:t>
            </a:r>
            <a:r>
              <a:rPr lang="en" altLang="zh-CN">
                <a:solidFill>
                  <a:srgbClr val="FF0000"/>
                </a:solidFill>
              </a:rPr>
              <a:t>brings two negative effects</a:t>
            </a:r>
            <a:r>
              <a:rPr lang="en" altLang="zh-CN"/>
              <a:t>.</a:t>
            </a:r>
          </a:p>
          <a:p>
            <a:pPr marL="1200150" lvl="2" indent="-285750">
              <a:buFont typeface="Wingdings" pitchFamily="2" charset="2"/>
              <a:buChar char="Ø"/>
            </a:pPr>
            <a:r>
              <a:rPr lang="en" altLang="zh-CN"/>
              <a:t>First, since the </a:t>
            </a:r>
            <a:r>
              <a:rPr lang="en" altLang="zh-CN">
                <a:solidFill>
                  <a:srgbClr val="FF0000"/>
                </a:solidFill>
              </a:rPr>
              <a:t>enlarged L0 has more SSTables that overlap with key ranges</a:t>
            </a:r>
            <a:r>
              <a:rPr lang="en" altLang="zh-CN"/>
              <a:t>, the amount of data in the L0-L1 compaction increases significantly, which not only adds the compaction overhead but also lengthens the duration of write stalls.</a:t>
            </a:r>
          </a:p>
          <a:p>
            <a:pPr marL="1200150" lvl="2" indent="-285750">
              <a:buFont typeface="Wingdings" pitchFamily="2" charset="2"/>
              <a:buChar char="Ø"/>
            </a:pPr>
            <a:r>
              <a:rPr lang="en" altLang="zh-CN"/>
              <a:t>Second, </a:t>
            </a:r>
            <a:r>
              <a:rPr lang="en" altLang="zh-CN">
                <a:solidFill>
                  <a:srgbClr val="FF0000"/>
                </a:solidFill>
              </a:rPr>
              <a:t>the search efficiency decreases </a:t>
            </a:r>
            <a:r>
              <a:rPr lang="en" altLang="zh-CN"/>
              <a:t>as we must traverse a larger unsorted L0. </a:t>
            </a:r>
          </a:p>
        </p:txBody>
      </p:sp>
    </p:spTree>
    <p:extLst>
      <p:ext uri="{BB962C8B-B14F-4D97-AF65-F5344CB8AC3E}">
        <p14:creationId xmlns:p14="http://schemas.microsoft.com/office/powerpoint/2010/main" val="4931144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0" y="297747"/>
            <a:ext cx="9601200" cy="684114"/>
          </a:xfrm>
        </p:spPr>
        <p:txBody>
          <a:bodyPr>
            <a:normAutofit/>
          </a:bodyPr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Design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5D025A6-064F-ECD8-A85C-FDE1A7C61215}"/>
              </a:ext>
            </a:extLst>
          </p:cNvPr>
          <p:cNvSpPr txBox="1"/>
          <p:nvPr/>
        </p:nvSpPr>
        <p:spPr>
          <a:xfrm>
            <a:off x="16018" y="981861"/>
            <a:ext cx="607998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altLang="zh-CN" b="1" dirty="0"/>
              <a:t>Cross-row Hint Search</a:t>
            </a:r>
            <a:endParaRPr lang="en-US" b="1"/>
          </a:p>
          <a:p>
            <a:pPr marL="742950" lvl="1" indent="-285750">
              <a:buFont typeface="Wingdings" pitchFamily="2" charset="2"/>
              <a:buChar char="Ø"/>
            </a:pPr>
            <a:r>
              <a:rPr lang="en-US" b="1"/>
              <a:t>Constructing cross-row hints</a:t>
            </a:r>
          </a:p>
          <a:p>
            <a:pPr marL="1200150" lvl="2" indent="-285750">
              <a:buFont typeface="Wingdings" pitchFamily="2" charset="2"/>
              <a:buChar char="Ø"/>
            </a:pPr>
            <a:r>
              <a:rPr lang="en" altLang="zh-CN"/>
              <a:t>When build a RowTable in the triangle container, </a:t>
            </a:r>
            <a:r>
              <a:rPr lang="en" altLang="zh-CN">
                <a:solidFill>
                  <a:srgbClr val="FF0000"/>
                </a:solidFill>
              </a:rPr>
              <a:t>add a forward pointer for each element in the sorted array </a:t>
            </a:r>
            <a:r>
              <a:rPr lang="en" altLang="zh-CN"/>
              <a:t>of metadata.</a:t>
            </a:r>
            <a:endParaRPr lang="en-US"/>
          </a:p>
          <a:p>
            <a:pPr marL="742950" lvl="1" indent="-285750">
              <a:buFont typeface="Wingdings" pitchFamily="2" charset="2"/>
              <a:buChar char="Ø"/>
            </a:pPr>
            <a:r>
              <a:rPr lang="en-US" b="1"/>
              <a:t>Search process in the triangle container</a:t>
            </a:r>
          </a:p>
          <a:p>
            <a:pPr marL="1200150" lvl="2" indent="-285750">
              <a:buFont typeface="Wingdings" pitchFamily="2" charset="2"/>
              <a:buChar char="Ø"/>
            </a:pPr>
            <a:r>
              <a:rPr lang="en" altLang="zh-CN"/>
              <a:t>A search process </a:t>
            </a:r>
            <a:r>
              <a:rPr lang="en" altLang="zh-CN">
                <a:solidFill>
                  <a:srgbClr val="FF0000"/>
                </a:solidFill>
              </a:rPr>
              <a:t>starts from the latest arrived RowTable</a:t>
            </a:r>
            <a:r>
              <a:rPr lang="en" altLang="zh-CN"/>
              <a:t> i. </a:t>
            </a:r>
          </a:p>
          <a:p>
            <a:pPr marL="1200150" lvl="2" indent="-285750">
              <a:buFont typeface="Wingdings" pitchFamily="2" charset="2"/>
              <a:buChar char="Ø"/>
            </a:pPr>
            <a:r>
              <a:rPr lang="en" altLang="zh-CN"/>
              <a:t>If the key range of RowTable i </a:t>
            </a:r>
            <a:r>
              <a:rPr lang="en" altLang="zh-CN">
                <a:solidFill>
                  <a:srgbClr val="FF0000"/>
                </a:solidFill>
              </a:rPr>
              <a:t>does not overlap</a:t>
            </a:r>
            <a:r>
              <a:rPr lang="en" altLang="zh-CN"/>
              <a:t> the target key, we </a:t>
            </a:r>
            <a:r>
              <a:rPr lang="en" altLang="zh-CN">
                <a:solidFill>
                  <a:srgbClr val="FF0000"/>
                </a:solidFill>
              </a:rPr>
              <a:t>skip</a:t>
            </a:r>
            <a:r>
              <a:rPr lang="en" altLang="zh-CN"/>
              <a:t> to its preceding RowTable i−1. </a:t>
            </a:r>
          </a:p>
          <a:p>
            <a:pPr marL="1200150" lvl="2" indent="-285750">
              <a:buFont typeface="Wingdings" pitchFamily="2" charset="2"/>
              <a:buChar char="Ø"/>
            </a:pPr>
            <a:r>
              <a:rPr lang="en" altLang="zh-CN"/>
              <a:t>Else, we </a:t>
            </a:r>
            <a:r>
              <a:rPr lang="en" altLang="zh-CN">
                <a:solidFill>
                  <a:srgbClr val="FF0000"/>
                </a:solidFill>
              </a:rPr>
              <a:t>binary search RowTable</a:t>
            </a:r>
            <a:r>
              <a:rPr lang="en" altLang="zh-CN"/>
              <a:t> i to find the key range where the target key resides.</a:t>
            </a:r>
            <a:endParaRPr lang="en-US"/>
          </a:p>
          <a:p>
            <a:pPr marL="285750" indent="-285750">
              <a:buFont typeface="Wingdings" pitchFamily="2" charset="2"/>
              <a:buChar char="Ø"/>
            </a:pPr>
            <a:endParaRPr/>
          </a:p>
        </p:txBody>
      </p:sp>
      <p:sp>
        <p:nvSpPr>
          <p:cNvPr id="5" name="AutoShape 2" descr="Untitled">
            <a:extLst>
              <a:ext uri="{FF2B5EF4-FFF2-40B4-BE49-F238E27FC236}">
                <a16:creationId xmlns:a16="http://schemas.microsoft.com/office/drawing/2014/main" id="{01E37303-ECAD-8750-644D-0027BB45A4F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34B1D76-2A66-B1DC-D9D1-F41705BD33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9935" y="1421498"/>
            <a:ext cx="6002065" cy="3198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1512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0" y="297747"/>
            <a:ext cx="9601200" cy="684114"/>
          </a:xfrm>
        </p:spPr>
        <p:txBody>
          <a:bodyPr>
            <a:normAutofit/>
          </a:bodyPr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Implementation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5D025A6-064F-ECD8-A85C-FDE1A7C61215}"/>
              </a:ext>
            </a:extLst>
          </p:cNvPr>
          <p:cNvSpPr txBox="1"/>
          <p:nvPr/>
        </p:nvSpPr>
        <p:spPr>
          <a:xfrm>
            <a:off x="16017" y="981861"/>
            <a:ext cx="10587132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b="1"/>
              <a:t>TriangleKV accesses NVMs via the PMDK library and accesses SSDs via the POSIX API .</a:t>
            </a:r>
          </a:p>
          <a:p>
            <a:pPr marL="742950" lvl="1" indent="-285750">
              <a:buFont typeface="Wingdings" pitchFamily="2" charset="2"/>
              <a:buChar char="Ø"/>
            </a:pPr>
            <a:r>
              <a:rPr lang="en-US" b="1"/>
              <a:t>Write</a:t>
            </a:r>
          </a:p>
          <a:p>
            <a:pPr marL="1200150" lvl="2" indent="-285750">
              <a:buFont typeface="Wingdings" pitchFamily="2" charset="2"/>
              <a:buChar char="Ø"/>
            </a:pPr>
            <a:r>
              <a:rPr lang="en" altLang="zh-CN"/>
              <a:t>Write requests from users are inserted into a write-ahead log on NVMs to prevent data loss from system failures.</a:t>
            </a:r>
          </a:p>
          <a:p>
            <a:pPr marL="1200150" lvl="2" indent="-285750">
              <a:buFont typeface="Wingdings" pitchFamily="2" charset="2"/>
              <a:buChar char="Ø"/>
            </a:pPr>
            <a:r>
              <a:rPr lang="en-US"/>
              <a:t>Data are batched in DRAM, forming MemTable and immutable MemTable.</a:t>
            </a:r>
          </a:p>
          <a:p>
            <a:pPr marL="1200150" lvl="2" indent="-285750">
              <a:buFont typeface="Wingdings" pitchFamily="2" charset="2"/>
              <a:buChar char="Ø"/>
            </a:pPr>
            <a:r>
              <a:rPr lang="en-US"/>
              <a:t>The immutable MemTable is flushed to NVM and stored as a RowTable in triangle container, forming the bottom-side of the triangular data structure.</a:t>
            </a:r>
          </a:p>
          <a:p>
            <a:pPr marL="1200150" lvl="2" indent="-285750">
              <a:buFont typeface="Wingdings" pitchFamily="2" charset="2"/>
              <a:buChar char="Ø"/>
            </a:pPr>
            <a:r>
              <a:rPr lang="en-US"/>
              <a:t>Data in the triangular data structure is right-angle side compacted with SSTables in L 1one by one.</a:t>
            </a:r>
          </a:p>
          <a:p>
            <a:pPr marL="1200150" lvl="2" indent="-285750">
              <a:buFont typeface="Wingdings" pitchFamily="2" charset="2"/>
              <a:buChar char="Ø"/>
            </a:pPr>
            <a:r>
              <a:rPr lang="en-US"/>
              <a:t>In SSDs, SSTables are merged to higher levels via conventional compactions as RocksDB does.</a:t>
            </a:r>
          </a:p>
          <a:p>
            <a:pPr marL="742950" lvl="1" indent="-285750">
              <a:buFont typeface="Wingdings" pitchFamily="2" charset="2"/>
              <a:buChar char="Ø"/>
            </a:pPr>
            <a:r>
              <a:rPr lang="en-US" b="1"/>
              <a:t>Read</a:t>
            </a:r>
          </a:p>
          <a:p>
            <a:pPr marL="1200150" lvl="2" indent="-285750">
              <a:buFont typeface="Wingdings" pitchFamily="2" charset="2"/>
              <a:buChar char="Ø"/>
            </a:pPr>
            <a:r>
              <a:rPr lang="en" altLang="zh-CN"/>
              <a:t>TriangleKV processes read requests in the same way as RocksDB. The read thread searches with the priority of DRAM&gt;NVMs&gt;SSDs. </a:t>
            </a:r>
          </a:p>
          <a:p>
            <a:pPr marL="1200150" lvl="2" indent="-285750">
              <a:buFont typeface="Wingdings" pitchFamily="2" charset="2"/>
              <a:buChar char="Ø"/>
            </a:pPr>
            <a:r>
              <a:rPr lang="en" altLang="zh-CN"/>
              <a:t>In NVMs, the cross-row hint search contributes to faster searches among different RowTables of L 0. </a:t>
            </a:r>
          </a:p>
          <a:p>
            <a:pPr marL="1200150" lvl="2" indent="-285750">
              <a:buFont typeface="Wingdings" pitchFamily="2" charset="2"/>
              <a:buChar char="Ø"/>
            </a:pPr>
            <a:endParaRPr lang="en" altLang="zh-CN"/>
          </a:p>
        </p:txBody>
      </p:sp>
      <p:sp>
        <p:nvSpPr>
          <p:cNvPr id="5" name="AutoShape 2" descr="Untitled">
            <a:extLst>
              <a:ext uri="{FF2B5EF4-FFF2-40B4-BE49-F238E27FC236}">
                <a16:creationId xmlns:a16="http://schemas.microsoft.com/office/drawing/2014/main" id="{01E37303-ECAD-8750-644D-0027BB45A4F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371360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0" y="297747"/>
            <a:ext cx="9601200" cy="684114"/>
          </a:xfrm>
        </p:spPr>
        <p:txBody>
          <a:bodyPr>
            <a:normAutofit/>
          </a:bodyPr>
          <a:lstStyle/>
          <a:p>
            <a:r>
              <a:rPr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Evaluation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4218FFF-B677-23DB-03B7-4EBAF9537791}"/>
              </a:ext>
            </a:extLst>
          </p:cNvPr>
          <p:cNvSpPr txBox="1"/>
          <p:nvPr/>
        </p:nvSpPr>
        <p:spPr>
          <a:xfrm>
            <a:off x="369650" y="1099223"/>
            <a:ext cx="1006812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b="1"/>
              <a:t>Experiment Setup</a:t>
            </a:r>
          </a:p>
          <a:p>
            <a:pPr marL="742950" lvl="1" indent="-285750">
              <a:buFont typeface="Wingdings" pitchFamily="2" charset="2"/>
              <a:buChar char="n"/>
            </a:pPr>
            <a:r>
              <a:rPr lang="en-US"/>
              <a:t>All experiments are run on a test machine with two Genuine Intel(R) 2.20GHz 24-core processors and 32 GB of memory</a:t>
            </a:r>
          </a:p>
          <a:p>
            <a:pPr marL="742950" lvl="1" indent="-285750">
              <a:buFont typeface="Wingdings" pitchFamily="2" charset="2"/>
              <a:buChar char="n"/>
            </a:pPr>
            <a:r>
              <a:rPr lang="en-US"/>
              <a:t>The kernel version is 64-bit Linux 4.13.9 and the operating system in use is Fedora 27</a:t>
            </a:r>
          </a:p>
          <a:p>
            <a:pPr marL="742950" lvl="1" indent="-285750">
              <a:buFont typeface="Wingdings" pitchFamily="2" charset="2"/>
              <a:buChar char="n"/>
            </a:pPr>
            <a:r>
              <a:rPr lang="en-US"/>
              <a:t>The experiments use two storage devices, an 800 GB Intel SSDSC2BB800G7 SSD and 256 GB NVMs of two 128 GB Intel Optane DC PMM</a:t>
            </a:r>
          </a:p>
          <a:p>
            <a:pPr marL="742950" lvl="1" indent="-285750">
              <a:buFont typeface="Wingdings" pitchFamily="2" charset="2"/>
              <a:buChar char="n"/>
            </a:pPr>
            <a:endParaRPr lang="en-US"/>
          </a:p>
          <a:p>
            <a:pPr marL="742950" lvl="1" indent="-285750">
              <a:buFont typeface="Wingdings" pitchFamily="2" charset="2"/>
              <a:buChar char="n"/>
            </a:pPr>
            <a:r>
              <a:rPr lang="en-US"/>
              <a:t>Mainly compare TriangleKV with MatrixKV, NoveLSM and RocksDB(including RocksDB-SSD and RocksDB-L0-NVM)</a:t>
            </a:r>
          </a:p>
          <a:p>
            <a:pPr marL="1200150" lvl="2" indent="-285750">
              <a:buFont typeface="Wingdings" pitchFamily="2" charset="2"/>
              <a:buChar char="n"/>
            </a:pPr>
            <a:r>
              <a:rPr lang="en-US"/>
              <a:t>The other four KV stores are for systems with DRAM-NVM-SSD storage.</a:t>
            </a:r>
          </a:p>
          <a:p>
            <a:pPr marL="1200150" lvl="2" indent="-285750">
              <a:buFont typeface="Wingdings" pitchFamily="2" charset="2"/>
              <a:buChar char="n"/>
            </a:pPr>
            <a:r>
              <a:rPr lang="en-US"/>
              <a:t>Their NVM in use is 8 GB, being consistent with the experiments in Nove-LSM’s paper.</a:t>
            </a:r>
          </a:p>
        </p:txBody>
      </p:sp>
    </p:spTree>
    <p:extLst>
      <p:ext uri="{BB962C8B-B14F-4D97-AF65-F5344CB8AC3E}">
        <p14:creationId xmlns:p14="http://schemas.microsoft.com/office/powerpoint/2010/main" val="6296932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0" y="297747"/>
            <a:ext cx="9601200" cy="684114"/>
          </a:xfrm>
        </p:spPr>
        <p:txBody>
          <a:bodyPr>
            <a:normAutofit/>
          </a:bodyPr>
          <a:lstStyle/>
          <a:p>
            <a:r>
              <a:rPr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Evaluation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4218FFF-B677-23DB-03B7-4EBAF9537791}"/>
              </a:ext>
            </a:extLst>
          </p:cNvPr>
          <p:cNvSpPr txBox="1"/>
          <p:nvPr/>
        </p:nvSpPr>
        <p:spPr>
          <a:xfrm>
            <a:off x="379378" y="985681"/>
            <a:ext cx="1006812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b="1"/>
              <a:t>Overall performance evaluation</a:t>
            </a:r>
          </a:p>
          <a:p>
            <a:pPr marL="742950" lvl="1" indent="-285750">
              <a:buFont typeface="Wingdings" pitchFamily="2" charset="2"/>
              <a:buChar char="Ø"/>
            </a:pPr>
            <a:r>
              <a:rPr lang="en-US" b="1"/>
              <a:t>Write</a:t>
            </a:r>
          </a:p>
          <a:p>
            <a:pPr marL="1200150" lvl="2" indent="-285750">
              <a:buFont typeface="Wingdings" pitchFamily="2" charset="2"/>
              <a:buChar char="u"/>
            </a:pPr>
            <a:r>
              <a:rPr lang="en" altLang="zh-CN"/>
              <a:t>random write performance by inserting KV items totaling 80 GB in a uniformly distributed random order</a:t>
            </a:r>
          </a:p>
          <a:p>
            <a:pPr marL="1200150" lvl="2" indent="-285750">
              <a:buFont typeface="Wingdings" pitchFamily="2" charset="2"/>
              <a:buChar char="u"/>
            </a:pPr>
            <a:r>
              <a:rPr lang="en" altLang="zh-CN"/>
              <a:t>sequential write performance by inserting a total of 80 GB KV items in sequential order</a:t>
            </a:r>
            <a:endParaRPr lang="en-US" b="1"/>
          </a:p>
          <a:p>
            <a:pPr marL="742950" lvl="1" indent="-285750">
              <a:buFont typeface="Wingdings" pitchFamily="2" charset="2"/>
              <a:buChar char="Ø"/>
            </a:pPr>
            <a:r>
              <a:rPr lang="en-US" b="1"/>
              <a:t>Read</a:t>
            </a:r>
          </a:p>
          <a:p>
            <a:pPr marL="1200150" lvl="2" indent="-285750">
              <a:buFont typeface="Wingdings" pitchFamily="2" charset="2"/>
              <a:buChar char="u"/>
            </a:pPr>
            <a:r>
              <a:rPr lang="en" altLang="zh-CN"/>
              <a:t>Random/sequential read performances are evaluated by reading one million KV items from the 80 GB randomly loaded database.</a:t>
            </a:r>
            <a:endParaRPr lang="en-US" b="1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F428779-588E-09CE-1BAC-87383647CB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571004"/>
            <a:ext cx="12192000" cy="2989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4768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0" y="297747"/>
            <a:ext cx="9601200" cy="684114"/>
          </a:xfrm>
        </p:spPr>
        <p:txBody>
          <a:bodyPr>
            <a:normAutofit/>
          </a:bodyPr>
          <a:lstStyle/>
          <a:p>
            <a:r>
              <a:rPr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Evaluation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4218FFF-B677-23DB-03B7-4EBAF9537791}"/>
              </a:ext>
            </a:extLst>
          </p:cNvPr>
          <p:cNvSpPr txBox="1"/>
          <p:nvPr/>
        </p:nvSpPr>
        <p:spPr>
          <a:xfrm>
            <a:off x="379378" y="985681"/>
            <a:ext cx="1006812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b="1"/>
              <a:t>Overall performance evaluation</a:t>
            </a:r>
          </a:p>
          <a:p>
            <a:pPr marL="742950" lvl="1" indent="-285750">
              <a:buFont typeface="Wingdings" pitchFamily="2" charset="2"/>
              <a:buChar char="Ø"/>
            </a:pPr>
            <a:r>
              <a:rPr lang="en-US" b="1"/>
              <a:t>Macro-benchmarks</a:t>
            </a:r>
          </a:p>
          <a:p>
            <a:pPr marL="1200150" lvl="2" indent="-285750">
              <a:buFont typeface="Wingdings" pitchFamily="2" charset="2"/>
              <a:buChar char="u"/>
            </a:pPr>
            <a:r>
              <a:rPr lang="en-US"/>
              <a:t>evaluate five KV stores with YCSB</a:t>
            </a:r>
          </a:p>
          <a:p>
            <a:pPr marL="1200150" lvl="2" indent="-285750">
              <a:buFont typeface="Wingdings" pitchFamily="2" charset="2"/>
              <a:buChar char="u"/>
            </a:pPr>
            <a:r>
              <a:rPr lang="en-US"/>
              <a:t>first write an 80 GB dataset with 4KB values for loading, then evaluate workload A-F with one million KV items respectively</a:t>
            </a:r>
          </a:p>
          <a:p>
            <a:pPr marL="742950" lvl="1" indent="-285750">
              <a:buFont typeface="Wingdings" pitchFamily="2" charset="2"/>
              <a:buChar char="Ø"/>
            </a:pPr>
            <a:r>
              <a:rPr lang="en-US" b="1"/>
              <a:t>Tail latency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4155B0B-7048-3AA5-6AA4-24AA27CFE0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378" y="2740007"/>
            <a:ext cx="5490994" cy="372922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15972EA-FC2D-8E79-4C5E-623B97D149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5677" y="3420412"/>
            <a:ext cx="5255532" cy="2368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1436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0" y="297747"/>
            <a:ext cx="9601200" cy="684114"/>
          </a:xfrm>
        </p:spPr>
        <p:txBody>
          <a:bodyPr>
            <a:normAutofit/>
          </a:bodyPr>
          <a:lstStyle/>
          <a:p>
            <a:r>
              <a:rPr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Evaluation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4218FFF-B677-23DB-03B7-4EBAF9537791}"/>
              </a:ext>
            </a:extLst>
          </p:cNvPr>
          <p:cNvSpPr txBox="1"/>
          <p:nvPr/>
        </p:nvSpPr>
        <p:spPr>
          <a:xfrm>
            <a:off x="369650" y="1099223"/>
            <a:ext cx="1006812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b="1"/>
              <a:t>Performance Gain Analysis</a:t>
            </a:r>
          </a:p>
          <a:p>
            <a:pPr marL="742950" lvl="1" indent="-285750">
              <a:buFont typeface="Wingdings" pitchFamily="2" charset="2"/>
              <a:buChar char="Ø"/>
            </a:pPr>
            <a:r>
              <a:rPr lang="en-US" b="1"/>
              <a:t>Write Stalls</a:t>
            </a:r>
          </a:p>
          <a:p>
            <a:pPr marL="1200150" lvl="2" indent="-285750">
              <a:buFont typeface="Wingdings" pitchFamily="2" charset="2"/>
              <a:buChar char="u"/>
            </a:pPr>
            <a:r>
              <a:rPr lang="en-US"/>
              <a:t>record the random write throughput for the five KV stores in every ten seconds to visualize write stalls</a:t>
            </a:r>
          </a:p>
          <a:p>
            <a:pPr marL="742950" lvl="1" indent="-285750">
              <a:buFont typeface="Wingdings" pitchFamily="2" charset="2"/>
              <a:buChar char="Ø"/>
            </a:pPr>
            <a:r>
              <a:rPr lang="en-US" b="1"/>
              <a:t>Write Amplification</a:t>
            </a:r>
          </a:p>
          <a:p>
            <a:pPr marL="1200150" lvl="2" indent="-285750">
              <a:buFont typeface="Wingdings" pitchFamily="2" charset="2"/>
              <a:buChar char="u"/>
            </a:pPr>
            <a:r>
              <a:rPr lang="en-US"/>
              <a:t>measure the WA of five systems on the same experiment of randomly writing 80 GB dataset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05419FF-EBBD-FA47-D4DB-CC98E8A0E0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650" y="3230214"/>
            <a:ext cx="5573618" cy="301494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2838ADF-5844-FF13-F06D-709D3A2A89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5666" y="3247910"/>
            <a:ext cx="5492780" cy="2919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8932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0" y="297747"/>
            <a:ext cx="9601200" cy="684114"/>
          </a:xfrm>
        </p:spPr>
        <p:txBody>
          <a:bodyPr>
            <a:normAutofit/>
          </a:bodyPr>
          <a:lstStyle/>
          <a:p>
            <a:r>
              <a:rPr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Evaluation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4218FFF-B677-23DB-03B7-4EBAF9537791}"/>
              </a:ext>
            </a:extLst>
          </p:cNvPr>
          <p:cNvSpPr txBox="1"/>
          <p:nvPr/>
        </p:nvSpPr>
        <p:spPr>
          <a:xfrm>
            <a:off x="369650" y="1099223"/>
            <a:ext cx="1006812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b="1"/>
              <a:t>Performance Gain Analysis</a:t>
            </a:r>
          </a:p>
          <a:p>
            <a:pPr marL="742950" lvl="1" indent="-285750">
              <a:buFont typeface="Wingdings" pitchFamily="2" charset="2"/>
              <a:buChar char="Ø"/>
            </a:pPr>
            <a:r>
              <a:rPr lang="en-US" b="1"/>
              <a:t>Right-angle side compaction</a:t>
            </a:r>
          </a:p>
          <a:p>
            <a:pPr marL="1200150" lvl="2" indent="-285750">
              <a:buFont typeface="Wingdings" pitchFamily="2" charset="2"/>
              <a:buChar char="u"/>
            </a:pPr>
            <a:r>
              <a:rPr lang="en-US"/>
              <a:t>record the amount of data involved, the starting and ending times of every L0-L1 compaction for five KV stores during the 80 GB random write experiment.</a:t>
            </a:r>
          </a:p>
          <a:p>
            <a:pPr marL="742950" lvl="1" indent="-285750">
              <a:buFont typeface="Wingdings" pitchFamily="2" charset="2"/>
              <a:buChar char="Ø"/>
            </a:pPr>
            <a:r>
              <a:rPr lang="en-US" b="1"/>
              <a:t>Overall compaction efficiency</a:t>
            </a:r>
          </a:p>
          <a:p>
            <a:pPr marL="1200150" lvl="2" indent="-285750">
              <a:buFont typeface="Wingdings" pitchFamily="2" charset="2"/>
              <a:buChar char="u"/>
            </a:pPr>
            <a:r>
              <a:rPr lang="en-US"/>
              <a:t>record the overall compaction behaviors of five KV stores by recording the amount of data for every compaction during the random write experiment.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41096CB-DED1-C527-6EE6-43F12A0BE0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455" y="3130548"/>
            <a:ext cx="5798545" cy="328673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2EDB712-D04B-2EA4-CE75-707A5B2796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8195" y="3264844"/>
            <a:ext cx="5889503" cy="3018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739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0" y="297747"/>
            <a:ext cx="9601200" cy="684114"/>
          </a:xfrm>
        </p:spPr>
        <p:txBody>
          <a:bodyPr>
            <a:normAutofit/>
          </a:bodyPr>
          <a:lstStyle/>
          <a:p>
            <a:r>
              <a:rPr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Introduction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C5294F7-5CB9-E262-C2F7-7C10E603E9A0}"/>
              </a:ext>
            </a:extLst>
          </p:cNvPr>
          <p:cNvSpPr txBox="1"/>
          <p:nvPr/>
        </p:nvSpPr>
        <p:spPr>
          <a:xfrm>
            <a:off x="243190" y="1156566"/>
            <a:ext cx="1151755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/>
              <a:t>To better understand LSM-tree based KV stores, this paper experimentally evaluated the popular </a:t>
            </a:r>
            <a:r>
              <a:rPr lang="en">
                <a:solidFill>
                  <a:srgbClr val="FF0000"/>
                </a:solidFill>
              </a:rPr>
              <a:t>RocksDB</a:t>
            </a:r>
            <a:r>
              <a:rPr lang="en"/>
              <a:t> with conventional systems of </a:t>
            </a:r>
            <a:r>
              <a:rPr lang="en">
                <a:solidFill>
                  <a:srgbClr val="FF0000"/>
                </a:solidFill>
              </a:rPr>
              <a:t>DRAM-SSD storage</a:t>
            </a:r>
            <a:r>
              <a:rPr lang="en"/>
              <a:t>, and made observations that </a:t>
            </a:r>
            <a:r>
              <a:rPr lang="en">
                <a:solidFill>
                  <a:srgbClr val="FF0000"/>
                </a:solidFill>
              </a:rPr>
              <a:t>point to two challenging issues </a:t>
            </a:r>
            <a:r>
              <a:rPr lang="en"/>
              <a:t>and their </a:t>
            </a:r>
            <a:r>
              <a:rPr lang="en">
                <a:solidFill>
                  <a:srgbClr val="FF0000"/>
                </a:solidFill>
              </a:rPr>
              <a:t>root causes</a:t>
            </a:r>
            <a:r>
              <a:rPr lang="en"/>
              <a:t>. </a:t>
            </a:r>
          </a:p>
          <a:p>
            <a:pPr marL="742950" lvl="1" indent="-285750">
              <a:buFont typeface="Wingdings" pitchFamily="2" charset="2"/>
              <a:buChar char="Ø"/>
            </a:pPr>
            <a:r>
              <a:rPr lang="en"/>
              <a:t>First, </a:t>
            </a:r>
            <a:r>
              <a:rPr lang="en">
                <a:solidFill>
                  <a:srgbClr val="FF0000"/>
                </a:solidFill>
              </a:rPr>
              <a:t>write stalls </a:t>
            </a:r>
            <a:r>
              <a:rPr lang="en"/>
              <a:t>lead to </a:t>
            </a:r>
            <a:r>
              <a:rPr lang="en">
                <a:solidFill>
                  <a:srgbClr val="FF0000"/>
                </a:solidFill>
              </a:rPr>
              <a:t>application throughput </a:t>
            </a:r>
            <a:r>
              <a:rPr lang="en"/>
              <a:t>periodically </a:t>
            </a:r>
            <a:r>
              <a:rPr lang="en">
                <a:solidFill>
                  <a:srgbClr val="FF0000"/>
                </a:solidFill>
              </a:rPr>
              <a:t>dropping to nearly zero</a:t>
            </a:r>
            <a:r>
              <a:rPr lang="en"/>
              <a:t>, resulting in dramatic fluctuations of performance and long-tail latencies. the main cause of write stalls is the </a:t>
            </a:r>
            <a:r>
              <a:rPr lang="en">
                <a:solidFill>
                  <a:srgbClr val="FF0000"/>
                </a:solidFill>
              </a:rPr>
              <a:t>large amount of data processed in each L0-L1compaction.</a:t>
            </a:r>
          </a:p>
          <a:p>
            <a:pPr marL="742950" lvl="1" indent="-285750">
              <a:buFont typeface="Wingdings" pitchFamily="2" charset="2"/>
              <a:buChar char="Ø"/>
            </a:pPr>
            <a:r>
              <a:rPr lang="en"/>
              <a:t>Second, </a:t>
            </a:r>
            <a:r>
              <a:rPr lang="en">
                <a:solidFill>
                  <a:srgbClr val="FF0000"/>
                </a:solidFill>
              </a:rPr>
              <a:t>write amplification (WA) </a:t>
            </a:r>
            <a:r>
              <a:rPr lang="en"/>
              <a:t>degrades </a:t>
            </a:r>
            <a:r>
              <a:rPr lang="en">
                <a:solidFill>
                  <a:srgbClr val="FF0000"/>
                </a:solidFill>
              </a:rPr>
              <a:t>system performance</a:t>
            </a:r>
            <a:r>
              <a:rPr lang="en"/>
              <a:t> and </a:t>
            </a:r>
            <a:r>
              <a:rPr lang="en">
                <a:solidFill>
                  <a:srgbClr val="FF0000"/>
                </a:solidFill>
              </a:rPr>
              <a:t>storage devices’ endurance</a:t>
            </a:r>
            <a:r>
              <a:rPr lang="en"/>
              <a:t>. WA is directly related to </a:t>
            </a:r>
            <a:r>
              <a:rPr lang="en">
                <a:solidFill>
                  <a:srgbClr val="FF0000"/>
                </a:solidFill>
              </a:rPr>
              <a:t>the depth of the LSM-tree</a:t>
            </a:r>
            <a:r>
              <a:rPr lang="en"/>
              <a:t> as deeper tree resulting from larger datasets increases the number of compactions.</a:t>
            </a:r>
            <a:endParaRPr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D673BBC-7596-8D70-2A63-330DBDCB784B}"/>
              </a:ext>
            </a:extLst>
          </p:cNvPr>
          <p:cNvSpPr txBox="1"/>
          <p:nvPr/>
        </p:nvSpPr>
        <p:spPr>
          <a:xfrm>
            <a:off x="243190" y="3741889"/>
            <a:ext cx="113716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/>
              <a:t>Targeting these two challenges and their root causes, this paper proposes </a:t>
            </a:r>
            <a:r>
              <a:rPr lang="en">
                <a:solidFill>
                  <a:srgbClr val="FF0000"/>
                </a:solidFill>
              </a:rPr>
              <a:t>TriangleKV</a:t>
            </a:r>
            <a:r>
              <a:rPr lang="en"/>
              <a:t>, an LSM-tree based KV store for </a:t>
            </a:r>
            <a:r>
              <a:rPr lang="en">
                <a:solidFill>
                  <a:srgbClr val="FF0000"/>
                </a:solidFill>
              </a:rPr>
              <a:t>systems with DRAM-NVM-SSD storage</a:t>
            </a:r>
            <a:r>
              <a:rPr lang="en"/>
              <a:t>. The </a:t>
            </a:r>
            <a:r>
              <a:rPr lang="en">
                <a:solidFill>
                  <a:srgbClr val="FF0000"/>
                </a:solidFill>
              </a:rPr>
              <a:t>design principle </a:t>
            </a:r>
            <a:r>
              <a:rPr lang="en"/>
              <a:t>behind TriangleKV is </a:t>
            </a:r>
            <a:r>
              <a:rPr lang="en">
                <a:solidFill>
                  <a:srgbClr val="FF0000"/>
                </a:solidFill>
              </a:rPr>
              <a:t>leveraging NVM </a:t>
            </a:r>
            <a:r>
              <a:rPr lang="en"/>
              <a:t>to</a:t>
            </a:r>
          </a:p>
          <a:p>
            <a:endParaRPr lang="en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CF0F585-3D26-E495-78AD-E6FCDD672BB2}"/>
              </a:ext>
            </a:extLst>
          </p:cNvPr>
          <p:cNvSpPr txBox="1"/>
          <p:nvPr/>
        </p:nvSpPr>
        <p:spPr>
          <a:xfrm>
            <a:off x="719848" y="4505891"/>
            <a:ext cx="87354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"/>
              <a:t>(1) construct </a:t>
            </a:r>
            <a:r>
              <a:rPr lang="en">
                <a:solidFill>
                  <a:srgbClr val="FF0000"/>
                </a:solidFill>
              </a:rPr>
              <a:t>cheaper and finer granularity compaction </a:t>
            </a:r>
            <a:r>
              <a:rPr lang="en"/>
              <a:t>for </a:t>
            </a:r>
            <a:r>
              <a:rPr lang="en">
                <a:solidFill>
                  <a:srgbClr val="FF0000"/>
                </a:solidFill>
              </a:rPr>
              <a:t>L0 and L1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"/>
              <a:t>(2) </a:t>
            </a:r>
            <a:r>
              <a:rPr lang="en">
                <a:solidFill>
                  <a:srgbClr val="FF0000"/>
                </a:solidFill>
              </a:rPr>
              <a:t>reduce</a:t>
            </a:r>
            <a:r>
              <a:rPr lang="en"/>
              <a:t> </a:t>
            </a:r>
            <a:r>
              <a:rPr lang="en">
                <a:solidFill>
                  <a:srgbClr val="FF0000"/>
                </a:solidFill>
              </a:rPr>
              <a:t>LSM-trees’ depth to mitigate WA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0" y="297747"/>
            <a:ext cx="9601200" cy="684114"/>
          </a:xfrm>
        </p:spPr>
        <p:txBody>
          <a:bodyPr>
            <a:normAutofit/>
          </a:bodyPr>
          <a:lstStyle/>
          <a:p>
            <a:r>
              <a:rPr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Evaluation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4218FFF-B677-23DB-03B7-4EBAF9537791}"/>
              </a:ext>
            </a:extLst>
          </p:cNvPr>
          <p:cNvSpPr txBox="1"/>
          <p:nvPr/>
        </p:nvSpPr>
        <p:spPr>
          <a:xfrm>
            <a:off x="437743" y="981861"/>
            <a:ext cx="1006812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b="1"/>
              <a:t>Performance Gain Analysis</a:t>
            </a:r>
          </a:p>
          <a:p>
            <a:pPr marL="742950" lvl="1" indent="-285750">
              <a:buFont typeface="Wingdings" pitchFamily="2" charset="2"/>
              <a:buChar char="Ø"/>
            </a:pPr>
            <a:r>
              <a:rPr lang="en-US" b="1"/>
              <a:t>Reducing LSM-tree depth</a:t>
            </a:r>
          </a:p>
          <a:p>
            <a:pPr marL="1200150" lvl="2" indent="-285750">
              <a:buFont typeface="Wingdings" pitchFamily="2" charset="2"/>
              <a:buChar char="u"/>
            </a:pPr>
            <a:r>
              <a:rPr lang="en-US"/>
              <a:t>To evaluate the technique of flattening LSM-trees, change level sizes for both RocksDB, MatrixKV and TriangleKV</a:t>
            </a:r>
          </a:p>
          <a:p>
            <a:pPr marL="1200150" lvl="2" indent="-285750">
              <a:buFont typeface="Wingdings" pitchFamily="2" charset="2"/>
              <a:buChar char="u"/>
            </a:pPr>
            <a:r>
              <a:rPr lang="en-US"/>
              <a:t>The first configuration is L1 = 256MB, the second configuration is L1= 8GB.</a:t>
            </a:r>
          </a:p>
          <a:p>
            <a:pPr marL="742950" lvl="1" indent="-285750">
              <a:buFont typeface="Wingdings" pitchFamily="2" charset="2"/>
              <a:buChar char="Ø"/>
            </a:pPr>
            <a:r>
              <a:rPr lang="en-US" b="1"/>
              <a:t>Cross-row hint search</a:t>
            </a:r>
          </a:p>
          <a:p>
            <a:pPr marL="1200150" lvl="2" indent="-285750">
              <a:buFont typeface="Wingdings" pitchFamily="2" charset="2"/>
              <a:buChar char="u"/>
            </a:pPr>
            <a:r>
              <a:rPr lang="en-US"/>
              <a:t>To evaluate the technique of cross-row hint search, first randomly write an 8 GB dataset with 4 KB value size to fill the level in NVMs for TriangleKV and RocksDB-L0-NVM. Then search for one million KV items from NVMs in uniformly random order.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1F760AA-9AFA-48EC-1ED0-2188A91187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575" y="3567184"/>
            <a:ext cx="4289897" cy="270868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28739BE-9B54-50B0-F47A-16F1257EA1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8127" y="3905188"/>
            <a:ext cx="4703054" cy="2032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8999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0" y="297747"/>
            <a:ext cx="9601200" cy="684114"/>
          </a:xfrm>
        </p:spPr>
        <p:txBody>
          <a:bodyPr>
            <a:normAutofit/>
          </a:bodyPr>
          <a:lstStyle/>
          <a:p>
            <a:r>
              <a:rPr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Conclusion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A93D1DC-6C80-1BE8-9921-D9799DB229F0}"/>
              </a:ext>
            </a:extLst>
          </p:cNvPr>
          <p:cNvSpPr txBox="1"/>
          <p:nvPr/>
        </p:nvSpPr>
        <p:spPr>
          <a:xfrm>
            <a:off x="1488332" y="1313232"/>
            <a:ext cx="905645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"/>
              <a:t>TriangleKV is designed for systems with multi-tier DRAM-NVM-SSD storage.</a:t>
            </a:r>
          </a:p>
          <a:p>
            <a:pPr marL="285750" indent="-285750">
              <a:buFont typeface="Wingdings" pitchFamily="2" charset="2"/>
              <a:buChar char="Ø"/>
            </a:pPr>
            <a:endParaRPr lang="en"/>
          </a:p>
          <a:p>
            <a:pPr marL="285750" indent="-285750">
              <a:buFont typeface="Wingdings" pitchFamily="2" charset="2"/>
              <a:buChar char="Ø"/>
            </a:pPr>
            <a:r>
              <a:rPr lang="en"/>
              <a:t>By lifting the L0 to NVM, managing it with the triangle container, and compacting L0 and L1 with the fine granularity right-angle-side compaction, TriangleKV reduces write stalls.</a:t>
            </a:r>
          </a:p>
          <a:p>
            <a:pPr marL="285750" indent="-285750">
              <a:buFont typeface="Wingdings" pitchFamily="2" charset="2"/>
              <a:buChar char="Ø"/>
            </a:pPr>
            <a:endParaRPr lang="en"/>
          </a:p>
          <a:p>
            <a:pPr marL="285750" indent="-285750">
              <a:buFont typeface="Wingdings" pitchFamily="2" charset="2"/>
              <a:buChar char="Ø"/>
            </a:pPr>
            <a:r>
              <a:rPr lang="en"/>
              <a:t>By flattening the LSM-trees, TriangleKV mitigates write amplification.</a:t>
            </a:r>
          </a:p>
          <a:p>
            <a:pPr marL="285750" indent="-285750">
              <a:buFont typeface="Wingdings" pitchFamily="2" charset="2"/>
              <a:buChar char="Ø"/>
            </a:pPr>
            <a:endParaRPr lang="en"/>
          </a:p>
          <a:p>
            <a:pPr marL="285750" indent="-285750">
              <a:buFont typeface="Wingdings" pitchFamily="2" charset="2"/>
              <a:buChar char="Ø"/>
            </a:pPr>
            <a:r>
              <a:rPr lang="en"/>
              <a:t>TriangleKV also guarantees adequate read performance with cross-row hint searches.</a:t>
            </a:r>
          </a:p>
          <a:p>
            <a:pPr marL="285750" indent="-285750">
              <a:buFont typeface="Wingdings" pitchFamily="2" charset="2"/>
              <a:buChar char="Ø"/>
            </a:pPr>
            <a:endParaRPr lang="en"/>
          </a:p>
          <a:p>
            <a:pPr marL="285750" indent="-285750">
              <a:buFont typeface="Wingdings" pitchFamily="2" charset="2"/>
              <a:buChar char="Ø"/>
            </a:pPr>
            <a:r>
              <a:rPr lang="en"/>
              <a:t>TriangleKV builds and improves on MatrixKV to reduce unnecessary writes by using a dynamic triangular data structure.</a:t>
            </a:r>
          </a:p>
          <a:p>
            <a:pPr marL="285750" indent="-285750">
              <a:buFont typeface="Wingdings" pitchFamily="2" charset="2"/>
              <a:buChar char="Ø"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298449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299506"/>
            <a:ext cx="9601200" cy="684114"/>
          </a:xfrm>
        </p:spPr>
        <p:txBody>
          <a:bodyPr>
            <a:normAutofit/>
          </a:bodyPr>
          <a:lstStyle/>
          <a:p>
            <a:r>
              <a:rPr lang="en-US" altLang="zh-CN" sz="2400" b="1" dirty="0">
                <a:latin typeface="+mn-lt"/>
              </a:rPr>
              <a:t>Q &amp; A</a:t>
            </a:r>
            <a:endParaRPr lang="zh-CN" altLang="en-US" sz="2400" b="1" dirty="0">
              <a:latin typeface="+mn-lt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543169" y="4008261"/>
            <a:ext cx="2719720" cy="646331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3600" b="1" spc="50" dirty="0">
                <a:ln w="9525" cmpd="sng">
                  <a:noFill/>
                  <a:prstDash val="solid"/>
                </a:ln>
                <a:solidFill>
                  <a:srgbClr val="9C0C15"/>
                </a:solidFill>
                <a:effectLst/>
              </a:rPr>
              <a:t>Thank You!</a:t>
            </a:r>
            <a:endParaRPr lang="zh-CN" altLang="en-US" sz="3600" b="1" spc="50" dirty="0">
              <a:ln w="9525" cmpd="sng">
                <a:noFill/>
                <a:prstDash val="solid"/>
              </a:ln>
              <a:solidFill>
                <a:srgbClr val="9C0C15"/>
              </a:solidFill>
              <a:effectLst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5104" y="2632480"/>
            <a:ext cx="2981960" cy="110363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0" y="297747"/>
            <a:ext cx="9601200" cy="684114"/>
          </a:xfrm>
        </p:spPr>
        <p:txBody>
          <a:bodyPr>
            <a:normAutofit/>
          </a:bodyPr>
          <a:lstStyle/>
          <a:p>
            <a:r>
              <a:rPr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Background &amp; Motivation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E00C3EE-0DE5-9D8D-1ED5-631B0AD24EA8}"/>
              </a:ext>
            </a:extLst>
          </p:cNvPr>
          <p:cNvSpPr txBox="1"/>
          <p:nvPr/>
        </p:nvSpPr>
        <p:spPr>
          <a:xfrm>
            <a:off x="145914" y="981861"/>
            <a:ext cx="1024322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b="1"/>
              <a:t>NVM &amp; LSM-tree based KV stores</a:t>
            </a:r>
          </a:p>
          <a:p>
            <a:pPr lvl="1"/>
            <a:r>
              <a:rPr lang="en"/>
              <a:t>Systems with DRAM-NVM-SSD storage are recognized as a promising way to utilize NVMs due to the following three reasons:</a:t>
            </a:r>
          </a:p>
          <a:p>
            <a:pPr marL="742950" lvl="1" indent="-285750">
              <a:buFont typeface="Wingdings" pitchFamily="2" charset="2"/>
              <a:buChar char="u"/>
            </a:pPr>
            <a:r>
              <a:rPr lang="en"/>
              <a:t>First, NVM is expected to </a:t>
            </a:r>
            <a:r>
              <a:rPr lang="en">
                <a:solidFill>
                  <a:srgbClr val="FF0000"/>
                </a:solidFill>
              </a:rPr>
              <a:t>co-exist</a:t>
            </a:r>
            <a:r>
              <a:rPr lang="en"/>
              <a:t> with large-capacity SSDs for the next few years;</a:t>
            </a:r>
          </a:p>
          <a:p>
            <a:pPr marL="742950" lvl="1" indent="-285750">
              <a:buFont typeface="Wingdings" pitchFamily="2" charset="2"/>
              <a:buChar char="u"/>
            </a:pPr>
            <a:r>
              <a:rPr lang="en"/>
              <a:t>Second, compared to DRAM, NVM still has </a:t>
            </a:r>
            <a:r>
              <a:rPr lang="en">
                <a:solidFill>
                  <a:srgbClr val="FF0000"/>
                </a:solidFill>
              </a:rPr>
              <a:t>5 times lower bandwidth </a:t>
            </a:r>
            <a:r>
              <a:rPr lang="en"/>
              <a:t>and </a:t>
            </a:r>
            <a:r>
              <a:rPr lang="en">
                <a:solidFill>
                  <a:srgbClr val="FF0000"/>
                </a:solidFill>
              </a:rPr>
              <a:t>3 times higher read latency</a:t>
            </a:r>
            <a:r>
              <a:rPr lang="en"/>
              <a:t>;</a:t>
            </a:r>
          </a:p>
          <a:p>
            <a:pPr marL="742950" lvl="1" indent="-285750">
              <a:buFont typeface="Wingdings" pitchFamily="2" charset="2"/>
              <a:buChar char="u"/>
            </a:pPr>
            <a:r>
              <a:rPr lang="en"/>
              <a:t>Third, a hybrid system </a:t>
            </a:r>
            <a:r>
              <a:rPr lang="en">
                <a:solidFill>
                  <a:srgbClr val="FF0000"/>
                </a:solidFill>
              </a:rPr>
              <a:t>balances the TCO and system performance</a:t>
            </a:r>
            <a:r>
              <a:rPr lang="en"/>
              <a:t>;</a:t>
            </a:r>
          </a:p>
          <a:p>
            <a:pPr lvl="1"/>
            <a:endParaRPr lang="en-US"/>
          </a:p>
          <a:p>
            <a:pPr lvl="1"/>
            <a:r>
              <a:rPr lang="en"/>
              <a:t>As a result, </a:t>
            </a:r>
            <a:r>
              <a:rPr lang="en">
                <a:solidFill>
                  <a:srgbClr val="FF0000"/>
                </a:solidFill>
              </a:rPr>
              <a:t>TriangleKV</a:t>
            </a:r>
            <a:r>
              <a:rPr lang="en"/>
              <a:t> focuses on </a:t>
            </a:r>
            <a:r>
              <a:rPr lang="en">
                <a:solidFill>
                  <a:srgbClr val="FF0000"/>
                </a:solidFill>
              </a:rPr>
              <a:t>efficiently using NVMs as persistent memory in a hybrid system of DRAM, NVMs, and SSDs.</a:t>
            </a:r>
            <a:endParaRPr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21784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0" y="297747"/>
            <a:ext cx="9601200" cy="684114"/>
          </a:xfrm>
        </p:spPr>
        <p:txBody>
          <a:bodyPr>
            <a:normAutofit/>
          </a:bodyPr>
          <a:lstStyle/>
          <a:p>
            <a:r>
              <a:rPr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Background &amp; Motivation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E00C3EE-0DE5-9D8D-1ED5-631B0AD24EA8}"/>
              </a:ext>
            </a:extLst>
          </p:cNvPr>
          <p:cNvSpPr txBox="1"/>
          <p:nvPr/>
        </p:nvSpPr>
        <p:spPr>
          <a:xfrm>
            <a:off x="145914" y="981861"/>
            <a:ext cx="1024322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" b="1"/>
              <a:t>Write Stalls</a:t>
            </a:r>
          </a:p>
          <a:p>
            <a:r>
              <a:rPr lang="en"/>
              <a:t>	In an LSM-based KV store, there are </a:t>
            </a:r>
            <a:r>
              <a:rPr lang="en">
                <a:solidFill>
                  <a:srgbClr val="FF0000"/>
                </a:solidFill>
              </a:rPr>
              <a:t>three types of possible stalls </a:t>
            </a:r>
          </a:p>
          <a:p>
            <a:pPr marL="742950" lvl="1" indent="-285750">
              <a:buFont typeface="Wingdings" pitchFamily="2" charset="2"/>
              <a:buChar char="Ø"/>
            </a:pPr>
            <a:r>
              <a:rPr lang="en" b="1"/>
              <a:t>Insert stalls</a:t>
            </a:r>
            <a:r>
              <a:rPr lang="en"/>
              <a:t>: if MemTable fills up before the completion of background flushes, all insert operations to LSM-trees are stalled </a:t>
            </a:r>
          </a:p>
          <a:p>
            <a:pPr marL="742950" lvl="1" indent="-285750">
              <a:buFont typeface="Wingdings" pitchFamily="2" charset="2"/>
              <a:buChar char="Ø"/>
            </a:pPr>
            <a:r>
              <a:rPr lang="en" b="1"/>
              <a:t>Flush stalls</a:t>
            </a:r>
            <a:r>
              <a:rPr lang="en"/>
              <a:t>: if L0 has too many SSTables and reaches a size limit, flushes to storage are blocked. </a:t>
            </a:r>
          </a:p>
          <a:p>
            <a:pPr marL="742950" lvl="1" indent="-285750">
              <a:buFont typeface="Wingdings" pitchFamily="2" charset="2"/>
              <a:buChar char="Ø"/>
            </a:pPr>
            <a:r>
              <a:rPr lang="en" b="1"/>
              <a:t>Compaction stalls</a:t>
            </a:r>
            <a:r>
              <a:rPr lang="en"/>
              <a:t>: too many pending compaction bytes block foreground operations. </a:t>
            </a:r>
          </a:p>
          <a:p>
            <a:pPr lvl="1"/>
            <a:r>
              <a:rPr lang="en"/>
              <a:t>All these stalls have a cascading impact on </a:t>
            </a:r>
            <a:r>
              <a:rPr lang="en">
                <a:solidFill>
                  <a:srgbClr val="FF0000"/>
                </a:solidFill>
              </a:rPr>
              <a:t>write performance </a:t>
            </a:r>
            <a:r>
              <a:rPr lang="en"/>
              <a:t>and </a:t>
            </a:r>
            <a:r>
              <a:rPr lang="en">
                <a:solidFill>
                  <a:srgbClr val="FF0000"/>
                </a:solidFill>
              </a:rPr>
              <a:t>result in write stalls</a:t>
            </a:r>
            <a:r>
              <a:rPr lang="en"/>
              <a:t>.</a:t>
            </a:r>
            <a:endParaRPr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A71AFEE-6DAA-44A3-8A00-1B95CC9A78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8297" y="3254316"/>
            <a:ext cx="5753775" cy="3305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4945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0" y="297747"/>
            <a:ext cx="9601200" cy="684114"/>
          </a:xfrm>
        </p:spPr>
        <p:txBody>
          <a:bodyPr>
            <a:normAutofit/>
          </a:bodyPr>
          <a:lstStyle/>
          <a:p>
            <a:r>
              <a:rPr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Background &amp; Motivation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E00C3EE-0DE5-9D8D-1ED5-631B0AD24EA8}"/>
              </a:ext>
            </a:extLst>
          </p:cNvPr>
          <p:cNvSpPr txBox="1"/>
          <p:nvPr/>
        </p:nvSpPr>
        <p:spPr>
          <a:xfrm>
            <a:off x="145914" y="981861"/>
            <a:ext cx="1115762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" b="1"/>
              <a:t>Write Amplification</a:t>
            </a:r>
          </a:p>
          <a:p>
            <a:r>
              <a:rPr lang="en"/>
              <a:t>	Write amplification (WA) is defined as the ratio between the amount of </a:t>
            </a:r>
            <a:r>
              <a:rPr lang="en">
                <a:solidFill>
                  <a:srgbClr val="FF0000"/>
                </a:solidFill>
              </a:rPr>
              <a:t>data written to storage devices 	and the amount of data written by users</a:t>
            </a:r>
          </a:p>
          <a:p>
            <a:pPr marL="742950" lvl="1" indent="-285750">
              <a:buFont typeface="Wingdings" pitchFamily="2" charset="2"/>
              <a:buChar char="Ø"/>
            </a:pPr>
            <a:r>
              <a:rPr lang="en"/>
              <a:t>The </a:t>
            </a:r>
            <a:r>
              <a:rPr lang="en">
                <a:solidFill>
                  <a:srgbClr val="FF0000"/>
                </a:solidFill>
              </a:rPr>
              <a:t>growing size of the dataset </a:t>
            </a:r>
            <a:r>
              <a:rPr lang="en"/>
              <a:t>increases the </a:t>
            </a:r>
            <a:r>
              <a:rPr lang="en">
                <a:solidFill>
                  <a:srgbClr val="FF0000"/>
                </a:solidFill>
              </a:rPr>
              <a:t>depth of an LSM-tree </a:t>
            </a:r>
            <a:r>
              <a:rPr lang="en"/>
              <a:t>as well as the </a:t>
            </a:r>
            <a:r>
              <a:rPr lang="en">
                <a:solidFill>
                  <a:srgbClr val="FF0000"/>
                </a:solidFill>
              </a:rPr>
              <a:t>overall WA</a:t>
            </a:r>
            <a:r>
              <a:rPr lang="en"/>
              <a:t>.</a:t>
            </a:r>
          </a:p>
          <a:p>
            <a:pPr marL="742950" lvl="1" indent="-285750">
              <a:buFont typeface="Wingdings" pitchFamily="2" charset="2"/>
              <a:buChar char="Ø"/>
            </a:pPr>
            <a:r>
              <a:rPr lang="en"/>
              <a:t>For example, the WA factor of compacting from L</a:t>
            </a:r>
            <a:r>
              <a:rPr lang="en-US" altLang="zh-CN"/>
              <a:t>1</a:t>
            </a:r>
            <a:r>
              <a:rPr lang="en"/>
              <a:t> to L2 is AF. </a:t>
            </a:r>
            <a:r>
              <a:rPr lang="zh-CN" altLang="en-US"/>
              <a:t> </a:t>
            </a:r>
            <a:r>
              <a:rPr lang="en"/>
              <a:t>And, the WA factor of compacting from L1</a:t>
            </a:r>
            <a:r>
              <a:rPr lang="zh-CN" altLang="en-US"/>
              <a:t> </a:t>
            </a:r>
            <a:r>
              <a:rPr lang="en"/>
              <a:t>to L6</a:t>
            </a:r>
            <a:r>
              <a:rPr lang="zh-CN" altLang="en-US"/>
              <a:t> </a:t>
            </a:r>
            <a:r>
              <a:rPr lang="en"/>
              <a:t>is over 5 × AF. </a:t>
            </a:r>
          </a:p>
          <a:p>
            <a:pPr lvl="1"/>
            <a:r>
              <a:rPr lang="en"/>
              <a:t>The increased WA </a:t>
            </a:r>
            <a:r>
              <a:rPr lang="en">
                <a:solidFill>
                  <a:srgbClr val="FF0000"/>
                </a:solidFill>
              </a:rPr>
              <a:t>consumes more storage bandwidth</a:t>
            </a:r>
            <a:r>
              <a:rPr lang="en"/>
              <a:t>, </a:t>
            </a:r>
            <a:r>
              <a:rPr lang="en">
                <a:solidFill>
                  <a:srgbClr val="FF0000"/>
                </a:solidFill>
              </a:rPr>
              <a:t>competes with flush operations</a:t>
            </a:r>
            <a:r>
              <a:rPr lang="en"/>
              <a:t>, and ultimately </a:t>
            </a:r>
            <a:r>
              <a:rPr lang="en">
                <a:solidFill>
                  <a:srgbClr val="FF0000"/>
                </a:solidFill>
              </a:rPr>
              <a:t>slows down application throughput</a:t>
            </a:r>
            <a:r>
              <a:rPr lang="en"/>
              <a:t>.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A71AFEE-6DAA-44A3-8A00-1B95CC9A78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8297" y="3254316"/>
            <a:ext cx="5753775" cy="3305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1464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0" y="297747"/>
            <a:ext cx="9601200" cy="684114"/>
          </a:xfrm>
        </p:spPr>
        <p:txBody>
          <a:bodyPr>
            <a:normAutofit/>
          </a:bodyPr>
          <a:lstStyle/>
          <a:p>
            <a:r>
              <a:rPr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Background &amp; Motivation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7F2E0AD-CE36-3724-F1FA-38EB8393A0C7}"/>
              </a:ext>
            </a:extLst>
          </p:cNvPr>
          <p:cNvSpPr txBox="1"/>
          <p:nvPr/>
        </p:nvSpPr>
        <p:spPr>
          <a:xfrm>
            <a:off x="330741" y="1042147"/>
            <a:ext cx="1063233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" b="1"/>
              <a:t>NoveLSM</a:t>
            </a:r>
          </a:p>
          <a:p>
            <a:r>
              <a:rPr lang="en"/>
              <a:t>	NoveLSM  exploits NVMs to deliver high throughput for systems with DRAM-NVM-SSD storage. 	The design choices of NoveLSM include: </a:t>
            </a:r>
          </a:p>
          <a:p>
            <a:pPr marL="742950" lvl="1" indent="-285750">
              <a:buFont typeface="Wingdings" pitchFamily="2" charset="2"/>
              <a:buChar char="Ø"/>
            </a:pPr>
            <a:r>
              <a:rPr lang="en"/>
              <a:t>adopting </a:t>
            </a:r>
            <a:r>
              <a:rPr lang="en">
                <a:solidFill>
                  <a:srgbClr val="FF0000"/>
                </a:solidFill>
              </a:rPr>
              <a:t>NVMs as an alternative DRAM </a:t>
            </a:r>
            <a:r>
              <a:rPr lang="en"/>
              <a:t>to increase the size of MemTable and immutable MemTable; </a:t>
            </a:r>
          </a:p>
          <a:p>
            <a:pPr marL="742950" lvl="1" indent="-285750">
              <a:buFont typeface="Wingdings" pitchFamily="2" charset="2"/>
              <a:buChar char="Ø"/>
            </a:pPr>
            <a:r>
              <a:rPr lang="en"/>
              <a:t>making the NVM MemTable mutable to allow direct updates thus reducing compactions.</a:t>
            </a:r>
          </a:p>
          <a:p>
            <a:pPr lvl="1"/>
            <a:r>
              <a:rPr lang="en" altLang="zh-CN"/>
              <a:t>However, these design choices merely </a:t>
            </a:r>
            <a:r>
              <a:rPr lang="en" altLang="zh-CN">
                <a:solidFill>
                  <a:srgbClr val="FF0000"/>
                </a:solidFill>
              </a:rPr>
              <a:t>postpone the write stalls</a:t>
            </a:r>
            <a:r>
              <a:rPr lang="en" altLang="zh-CN"/>
              <a:t>.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AC75DCE-773A-5B4A-44AB-1D516207DB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8108" y="3173147"/>
            <a:ext cx="5608518" cy="284948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CB3CD17-D5C2-71A4-01B4-B8E5904736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556" y="3173147"/>
            <a:ext cx="5288337" cy="2731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2355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0" y="297747"/>
            <a:ext cx="9601200" cy="684114"/>
          </a:xfrm>
        </p:spPr>
        <p:txBody>
          <a:bodyPr>
            <a:normAutofit/>
          </a:bodyPr>
          <a:lstStyle/>
          <a:p>
            <a:r>
              <a:rPr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Background &amp; Motivation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2EE87CA-E369-628C-411B-579E1455FCB7}"/>
              </a:ext>
            </a:extLst>
          </p:cNvPr>
          <p:cNvSpPr txBox="1"/>
          <p:nvPr/>
        </p:nvSpPr>
        <p:spPr>
          <a:xfrm>
            <a:off x="278859" y="1138135"/>
            <a:ext cx="1163428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" altLang="zh-CN" b="1"/>
              <a:t>MatrixKV</a:t>
            </a:r>
            <a:endParaRPr lang="en" b="1"/>
          </a:p>
          <a:p>
            <a:r>
              <a:rPr lang="en"/>
              <a:t>	MatrixKV is designed to provide a </a:t>
            </a:r>
            <a:r>
              <a:rPr lang="en">
                <a:solidFill>
                  <a:srgbClr val="FF0000"/>
                </a:solidFill>
              </a:rPr>
              <a:t>stable low-latency KV store </a:t>
            </a:r>
            <a:r>
              <a:rPr lang="en"/>
              <a:t>via intelligent use of NVM.</a:t>
            </a:r>
            <a:r>
              <a:rPr lang="en" altLang="zh-CN"/>
              <a:t> The design choices 	of MatrixKV include:</a:t>
            </a:r>
          </a:p>
          <a:p>
            <a:pPr marL="742950" lvl="1" indent="-285750">
              <a:buFont typeface="Wingdings" pitchFamily="2" charset="2"/>
              <a:buChar char="Ø"/>
            </a:pPr>
            <a:r>
              <a:rPr lang="en" altLang="zh-CN"/>
              <a:t>manages MemTable and immutable MemTable in DRAM and </a:t>
            </a:r>
            <a:r>
              <a:rPr lang="en" altLang="zh-CN">
                <a:solidFill>
                  <a:srgbClr val="FF0000"/>
                </a:solidFill>
              </a:rPr>
              <a:t>put WAL in NVM</a:t>
            </a:r>
          </a:p>
          <a:p>
            <a:pPr marL="742950" lvl="1" indent="-285750">
              <a:buFont typeface="Wingdings" pitchFamily="2" charset="2"/>
              <a:buChar char="Ø"/>
            </a:pPr>
            <a:r>
              <a:rPr lang="en" altLang="zh-CN">
                <a:solidFill>
                  <a:srgbClr val="FF0000"/>
                </a:solidFill>
              </a:rPr>
              <a:t>lifts L0 of LSM-Tree to NVM</a:t>
            </a:r>
          </a:p>
          <a:p>
            <a:pPr marL="742950" lvl="1" indent="-285750">
              <a:buFont typeface="Wingdings" pitchFamily="2" charset="2"/>
              <a:buChar char="Ø"/>
            </a:pPr>
            <a:r>
              <a:rPr lang="en" altLang="zh-CN">
                <a:solidFill>
                  <a:srgbClr val="FF0000"/>
                </a:solidFill>
              </a:rPr>
              <a:t>manages L0 using a matrix container </a:t>
            </a:r>
            <a:r>
              <a:rPr lang="en" altLang="zh-CN"/>
              <a:t>which comprises one receiver and one compactor.</a:t>
            </a:r>
          </a:p>
          <a:p>
            <a:r>
              <a:rPr lang="en" altLang="zh-CN"/>
              <a:t>	However, the </a:t>
            </a:r>
            <a:r>
              <a:rPr lang="en" altLang="zh-CN">
                <a:solidFill>
                  <a:srgbClr val="FF0000"/>
                </a:solidFill>
              </a:rPr>
              <a:t>column compaction is only performed for the compactor</a:t>
            </a:r>
            <a:r>
              <a:rPr lang="en" altLang="zh-CN"/>
              <a:t>, and the key ranges overlapping with 	the compactor in the receiver cannot participate in the compaction process.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2F810CE-D87B-2628-1EAD-4238E46961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404" y="3376618"/>
            <a:ext cx="4649820" cy="309242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908804A-C4E8-AC23-7A68-AE0D3BA4D0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2067" y="3446459"/>
            <a:ext cx="4551123" cy="3092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2152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0" y="297747"/>
            <a:ext cx="9601200" cy="684114"/>
          </a:xfrm>
        </p:spPr>
        <p:txBody>
          <a:bodyPr>
            <a:normAutofit/>
          </a:bodyPr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Design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5D7414D-7384-5EF7-EDBB-6DEAD18703E4}"/>
              </a:ext>
            </a:extLst>
          </p:cNvPr>
          <p:cNvSpPr txBox="1"/>
          <p:nvPr/>
        </p:nvSpPr>
        <p:spPr>
          <a:xfrm>
            <a:off x="408560" y="1089496"/>
            <a:ext cx="98249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/>
              <a:t>TriangleKV </a:t>
            </a:r>
            <a:r>
              <a:rPr lang="en">
                <a:solidFill>
                  <a:srgbClr val="FF0000"/>
                </a:solidFill>
              </a:rPr>
              <a:t>builds and improves on MatrixKV </a:t>
            </a:r>
            <a:r>
              <a:rPr lang="en"/>
              <a:t>by </a:t>
            </a:r>
            <a:r>
              <a:rPr lang="en">
                <a:solidFill>
                  <a:srgbClr val="FF0000"/>
                </a:solidFill>
              </a:rPr>
              <a:t>replacing</a:t>
            </a:r>
            <a:r>
              <a:rPr lang="en"/>
              <a:t> the latter’s </a:t>
            </a:r>
            <a:r>
              <a:rPr lang="en">
                <a:solidFill>
                  <a:srgbClr val="FF0000"/>
                </a:solidFill>
              </a:rPr>
              <a:t>matrix data structure </a:t>
            </a:r>
            <a:r>
              <a:rPr lang="en"/>
              <a:t>with a more efficient management structure in L0 , a </a:t>
            </a:r>
            <a:r>
              <a:rPr lang="en">
                <a:solidFill>
                  <a:srgbClr val="FF0000"/>
                </a:solidFill>
              </a:rPr>
              <a:t>triangular data structure</a:t>
            </a:r>
            <a:r>
              <a:rPr lang="en"/>
              <a:t>.</a:t>
            </a:r>
            <a:endParaRPr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F476418-1785-1175-CC3E-6AFFF76FEC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207" y="1843462"/>
            <a:ext cx="5773219" cy="3750283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D7229658-DC1A-46CF-01D9-DC23C8947D2B}"/>
              </a:ext>
            </a:extLst>
          </p:cNvPr>
          <p:cNvSpPr txBox="1"/>
          <p:nvPr/>
        </p:nvSpPr>
        <p:spPr>
          <a:xfrm>
            <a:off x="6624537" y="2733472"/>
            <a:ext cx="534048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l"/>
            </a:pPr>
            <a:r>
              <a:rPr lang="en"/>
              <a:t>DRAM batches writes with MemTables</a:t>
            </a:r>
          </a:p>
          <a:p>
            <a:pPr marL="285750" indent="-285750">
              <a:buFont typeface="Wingdings" pitchFamily="2" charset="2"/>
              <a:buChar char="l"/>
            </a:pPr>
            <a:r>
              <a:rPr lang="en"/>
              <a:t>MemTables are flushed to L0 that is stored and managed by a triangle container in NVMs</a:t>
            </a:r>
          </a:p>
          <a:p>
            <a:pPr marL="285750" indent="-285750">
              <a:buFont typeface="Wingdings" pitchFamily="2" charset="2"/>
              <a:buChar char="l"/>
            </a:pPr>
            <a:r>
              <a:rPr lang="en"/>
              <a:t>data in L0 are compacted to L1 in SSDs through right-angle side compactions</a:t>
            </a:r>
          </a:p>
          <a:p>
            <a:pPr marL="285750" indent="-285750">
              <a:buFont typeface="Wingdings" pitchFamily="2" charset="2"/>
              <a:buChar char="l"/>
            </a:pPr>
            <a:r>
              <a:rPr lang="en"/>
              <a:t>SSDs store the remaining levels of a flattened LSM-tree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0877618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0" y="297747"/>
            <a:ext cx="9601200" cy="684114"/>
          </a:xfrm>
        </p:spPr>
        <p:txBody>
          <a:bodyPr>
            <a:normAutofit/>
          </a:bodyPr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Design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42690DD-692B-F49B-D7B4-68B4BAE8A964}"/>
              </a:ext>
            </a:extLst>
          </p:cNvPr>
          <p:cNvSpPr txBox="1"/>
          <p:nvPr/>
        </p:nvSpPr>
        <p:spPr>
          <a:xfrm>
            <a:off x="184827" y="981861"/>
            <a:ext cx="100584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altLang="zh-CN" b="1" dirty="0"/>
              <a:t>Triangle Container</a:t>
            </a:r>
          </a:p>
          <a:p>
            <a:pPr marL="742950" lvl="1" indent="-285750">
              <a:buFont typeface="Wingdings" pitchFamily="2" charset="2"/>
              <a:buChar char="Ø"/>
            </a:pPr>
            <a:r>
              <a:rPr lang="en" altLang="zh-CN" b="1"/>
              <a:t>Triangular data structure</a:t>
            </a:r>
            <a:endParaRPr lang="en" b="1"/>
          </a:p>
          <a:p>
            <a:r>
              <a:rPr lang="en"/>
              <a:t>	TriangleKV </a:t>
            </a:r>
            <a:r>
              <a:rPr lang="en">
                <a:solidFill>
                  <a:srgbClr val="FF0000"/>
                </a:solidFill>
              </a:rPr>
              <a:t>elevates L0 from SSDs to NVMs </a:t>
            </a:r>
            <a:r>
              <a:rPr lang="en"/>
              <a:t>and </a:t>
            </a:r>
            <a:r>
              <a:rPr lang="en">
                <a:solidFill>
                  <a:srgbClr val="FF0000"/>
                </a:solidFill>
              </a:rPr>
              <a:t>reorganizes L0 into a triangle container </a:t>
            </a:r>
            <a:r>
              <a:rPr lang="en"/>
              <a:t>to 	exploit the byte-addressability and high-speed random accesses of NVMs. </a:t>
            </a:r>
            <a:r>
              <a:rPr lang="en">
                <a:solidFill>
                  <a:srgbClr val="FF0000"/>
                </a:solidFill>
              </a:rPr>
              <a:t>Triangle container 	is a data management structure for L0 of LSM-trees.</a:t>
            </a:r>
            <a:endParaRPr>
              <a:solidFill>
                <a:srgbClr val="FF0000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5C2E961-4B38-4E00-9598-00BF6AF370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292" y="2614507"/>
            <a:ext cx="5355347" cy="351391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0177F2B-2B0E-F2C3-FCCA-118699CBA8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4680" y="2614507"/>
            <a:ext cx="5607320" cy="3076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046570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7792</TotalTime>
  <Words>1762</Words>
  <Application>Microsoft Macintosh PowerPoint</Application>
  <PresentationFormat>宽屏</PresentationFormat>
  <Paragraphs>170</Paragraphs>
  <Slides>22</Slides>
  <Notes>22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30" baseType="lpstr">
      <vt:lpstr>等线</vt:lpstr>
      <vt:lpstr>Arial</vt:lpstr>
      <vt:lpstr>Arial Black</vt:lpstr>
      <vt:lpstr>Calibri</vt:lpstr>
      <vt:lpstr>Franklin Gothic Book</vt:lpstr>
      <vt:lpstr>Times New Roman</vt:lpstr>
      <vt:lpstr>Wingdings</vt:lpstr>
      <vt:lpstr>Crop</vt:lpstr>
      <vt:lpstr>PowerPoint 演示文稿</vt:lpstr>
      <vt:lpstr>Introduction</vt:lpstr>
      <vt:lpstr>Background &amp; Motivation</vt:lpstr>
      <vt:lpstr>Background &amp; Motivation</vt:lpstr>
      <vt:lpstr>Background &amp; Motivation</vt:lpstr>
      <vt:lpstr>Background &amp; Motivation</vt:lpstr>
      <vt:lpstr>Background &amp; Motivation</vt:lpstr>
      <vt:lpstr>Design</vt:lpstr>
      <vt:lpstr>Design</vt:lpstr>
      <vt:lpstr>Design</vt:lpstr>
      <vt:lpstr>Design</vt:lpstr>
      <vt:lpstr>Design</vt:lpstr>
      <vt:lpstr>Design</vt:lpstr>
      <vt:lpstr>Implementation</vt:lpstr>
      <vt:lpstr>Evaluation</vt:lpstr>
      <vt:lpstr>Evaluation</vt:lpstr>
      <vt:lpstr>Evaluation</vt:lpstr>
      <vt:lpstr>Evaluation</vt:lpstr>
      <vt:lpstr>Evaluation</vt:lpstr>
      <vt:lpstr>Evaluation</vt:lpstr>
      <vt:lpstr>Conclusion</vt:lpstr>
      <vt:lpstr>Q &amp; 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 Exploration for Multiple Level Cell based Non-volatile FPGAs</dc:title>
  <dc:creator>sdu_lk</dc:creator>
  <cp:lastModifiedBy>姚 星飞</cp:lastModifiedBy>
  <cp:revision>873</cp:revision>
  <cp:lastPrinted>2021-05-18T05:46:40Z</cp:lastPrinted>
  <dcterms:created xsi:type="dcterms:W3CDTF">2017-10-16T12:06:00Z</dcterms:created>
  <dcterms:modified xsi:type="dcterms:W3CDTF">2022-07-27T05:53:40Z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2052-11.1.0.10314</vt:lpwstr>
  </property>
</Properties>
</file>